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4" r:id="rId1"/>
  </p:sldMasterIdLst>
  <p:notesMasterIdLst>
    <p:notesMasterId r:id="rId40"/>
  </p:notesMasterIdLst>
  <p:sldIdLst>
    <p:sldId id="256" r:id="rId2"/>
    <p:sldId id="362" r:id="rId3"/>
    <p:sldId id="363" r:id="rId4"/>
    <p:sldId id="364" r:id="rId5"/>
    <p:sldId id="399" r:id="rId6"/>
    <p:sldId id="400" r:id="rId7"/>
    <p:sldId id="371" r:id="rId8"/>
    <p:sldId id="384" r:id="rId9"/>
    <p:sldId id="365" r:id="rId10"/>
    <p:sldId id="366" r:id="rId11"/>
    <p:sldId id="396" r:id="rId12"/>
    <p:sldId id="397" r:id="rId13"/>
    <p:sldId id="390" r:id="rId14"/>
    <p:sldId id="398" r:id="rId15"/>
    <p:sldId id="395" r:id="rId16"/>
    <p:sldId id="391" r:id="rId17"/>
    <p:sldId id="392" r:id="rId18"/>
    <p:sldId id="393" r:id="rId19"/>
    <p:sldId id="367" r:id="rId20"/>
    <p:sldId id="385" r:id="rId21"/>
    <p:sldId id="389" r:id="rId22"/>
    <p:sldId id="368" r:id="rId23"/>
    <p:sldId id="369" r:id="rId24"/>
    <p:sldId id="394" r:id="rId25"/>
    <p:sldId id="372" r:id="rId26"/>
    <p:sldId id="373" r:id="rId27"/>
    <p:sldId id="374" r:id="rId28"/>
    <p:sldId id="375" r:id="rId29"/>
    <p:sldId id="388" r:id="rId30"/>
    <p:sldId id="376" r:id="rId31"/>
    <p:sldId id="386" r:id="rId32"/>
    <p:sldId id="387" r:id="rId33"/>
    <p:sldId id="378" r:id="rId34"/>
    <p:sldId id="379" r:id="rId35"/>
    <p:sldId id="380" r:id="rId36"/>
    <p:sldId id="382" r:id="rId37"/>
    <p:sldId id="383" r:id="rId38"/>
    <p:sldId id="303" r:id="rId3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94677" autoAdjust="0"/>
  </p:normalViewPr>
  <p:slideViewPr>
    <p:cSldViewPr>
      <p:cViewPr>
        <p:scale>
          <a:sx n="75" d="100"/>
          <a:sy n="75" d="100"/>
        </p:scale>
        <p:origin x="-288" y="-78"/>
      </p:cViewPr>
      <p:guideLst>
        <p:guide orient="horz" pos="2160"/>
        <p:guide pos="2880"/>
      </p:guideLst>
    </p:cSldViewPr>
  </p:slideViewPr>
  <p:outlineViewPr>
    <p:cViewPr>
      <p:scale>
        <a:sx n="33" d="100"/>
        <a:sy n="33" d="100"/>
      </p:scale>
      <p:origin x="0" y="1961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CD6577A-65B5-41FB-BD6D-72956C426230}" type="datetimeFigureOut">
              <a:rPr lang="el-GR"/>
              <a:pPr>
                <a:defRPr/>
              </a:pPr>
              <a:t>11/11/2013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65DAA5B-B0E7-4A9F-8BCE-D9BE91FCBB31}"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3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 Τίτλος"/>
          <p:cNvSpPr>
            <a:spLocks noGrp="1"/>
          </p:cNvSpPr>
          <p:nvPr>
            <p:ph type="ctrTitle"/>
          </p:nvPr>
        </p:nvSpPr>
        <p:spPr>
          <a:xfrm>
            <a:off x="381000" y="4853411"/>
            <a:ext cx="8458200" cy="1222375"/>
          </a:xfrm>
        </p:spPr>
        <p:txBody>
          <a:bodyPr anchor="t"/>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5" name="15 - Θέση ημερομηνίας"/>
          <p:cNvSpPr>
            <a:spLocks noGrp="1"/>
          </p:cNvSpPr>
          <p:nvPr>
            <p:ph type="dt" sz="half" idx="10"/>
          </p:nvPr>
        </p:nvSpPr>
        <p:spPr/>
        <p:txBody>
          <a:bodyPr/>
          <a:lstStyle>
            <a:lvl1pPr>
              <a:defRPr/>
            </a:lvl1pPr>
          </a:lstStyle>
          <a:p>
            <a:pPr>
              <a:defRPr/>
            </a:pPr>
            <a:r>
              <a:rPr lang="el-GR"/>
              <a:t>1/5/2011</a:t>
            </a:r>
          </a:p>
        </p:txBody>
      </p:sp>
      <p:sp>
        <p:nvSpPr>
          <p:cNvPr id="6" name="1 - Θέση υποσέλιδου"/>
          <p:cNvSpPr>
            <a:spLocks noGrp="1"/>
          </p:cNvSpPr>
          <p:nvPr>
            <p:ph type="ftr" sz="quarter" idx="11"/>
          </p:nvPr>
        </p:nvSpPr>
        <p:spPr/>
        <p:txBody>
          <a:bodyPr/>
          <a:lstStyle>
            <a:lvl1pPr>
              <a:defRPr/>
            </a:lvl1pPr>
          </a:lstStyle>
          <a:p>
            <a:pPr>
              <a:defRPr/>
            </a:pPr>
            <a:endParaRPr lang="el-GR"/>
          </a:p>
        </p:txBody>
      </p:sp>
      <p:sp>
        <p:nvSpPr>
          <p:cNvPr id="7" name="14 - Θέση αριθμού διαφάνειας"/>
          <p:cNvSpPr>
            <a:spLocks noGrp="1"/>
          </p:cNvSpPr>
          <p:nvPr>
            <p:ph type="sldNum" sz="quarter" idx="12"/>
          </p:nvPr>
        </p:nvSpPr>
        <p:spPr>
          <a:xfrm>
            <a:off x="8229600" y="6473825"/>
            <a:ext cx="758825" cy="247650"/>
          </a:xfrm>
        </p:spPr>
        <p:txBody>
          <a:bodyPr/>
          <a:lstStyle>
            <a:lvl1pPr>
              <a:defRPr/>
            </a:lvl1pPr>
          </a:lstStyle>
          <a:p>
            <a:pPr>
              <a:defRPr/>
            </a:pPr>
            <a:fld id="{76E4C6B4-F3E3-461C-BA00-1E9E9710E196}"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0 - Θέση ημερομηνίας"/>
          <p:cNvSpPr>
            <a:spLocks noGrp="1"/>
          </p:cNvSpPr>
          <p:nvPr>
            <p:ph type="dt" sz="half" idx="10"/>
          </p:nvPr>
        </p:nvSpPr>
        <p:spPr/>
        <p:txBody>
          <a:bodyPr/>
          <a:lstStyle>
            <a:lvl1pPr>
              <a:defRPr/>
            </a:lvl1pPr>
          </a:lstStyle>
          <a:p>
            <a:pPr>
              <a:defRPr/>
            </a:pPr>
            <a:r>
              <a:rPr lang="el-GR"/>
              <a:t>1/5/2011</a:t>
            </a:r>
          </a:p>
        </p:txBody>
      </p:sp>
      <p:sp>
        <p:nvSpPr>
          <p:cNvPr id="5" name="27 - Θέση υποσέλιδου"/>
          <p:cNvSpPr>
            <a:spLocks noGrp="1"/>
          </p:cNvSpPr>
          <p:nvPr>
            <p:ph type="ftr" sz="quarter" idx="11"/>
          </p:nvPr>
        </p:nvSpPr>
        <p:spPr/>
        <p:txBody>
          <a:bodyPr/>
          <a:lstStyle>
            <a:lvl1pPr>
              <a:defRPr/>
            </a:lvl1pPr>
          </a:lstStyle>
          <a:p>
            <a:pPr>
              <a:defRPr/>
            </a:pPr>
            <a:endParaRPr lang="el-GR"/>
          </a:p>
        </p:txBody>
      </p:sp>
      <p:sp>
        <p:nvSpPr>
          <p:cNvPr id="6" name="4 - Θέση αριθμού διαφάνειας"/>
          <p:cNvSpPr>
            <a:spLocks noGrp="1"/>
          </p:cNvSpPr>
          <p:nvPr>
            <p:ph type="sldNum" sz="quarter" idx="12"/>
          </p:nvPr>
        </p:nvSpPr>
        <p:spPr/>
        <p:txBody>
          <a:bodyPr/>
          <a:lstStyle>
            <a:lvl1pPr>
              <a:defRPr/>
            </a:lvl1pPr>
          </a:lstStyle>
          <a:p>
            <a:pPr>
              <a:defRPr/>
            </a:pPr>
            <a:fld id="{9E2FDEDC-0BF0-412C-BD63-A1102A70ABB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r>
              <a:rPr lang="el-GR"/>
              <a:t>1/5/2011</a:t>
            </a: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0AB54E8-A19D-4A0B-973C-309EDEA8EDE5}"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465138"/>
            <a:ext cx="7772400" cy="1431925"/>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normAutofit/>
          </a:bodyPr>
          <a:lstStyle/>
          <a:p>
            <a:pPr lvl="0"/>
            <a:endParaRPr lang="el-GR" noProof="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712788" y="6313488"/>
            <a:ext cx="1905000" cy="457200"/>
          </a:xfrm>
        </p:spPr>
        <p:txBody>
          <a:bodyPr/>
          <a:lstStyle>
            <a:lvl1pPr>
              <a:defRPr/>
            </a:lvl1pPr>
          </a:lstStyle>
          <a:p>
            <a:pPr>
              <a:defRPr/>
            </a:pPr>
            <a:endParaRPr lang="el-GR"/>
          </a:p>
        </p:txBody>
      </p:sp>
      <p:sp>
        <p:nvSpPr>
          <p:cNvPr id="6" name="5 - Θέση υποσέλιδου"/>
          <p:cNvSpPr>
            <a:spLocks noGrp="1"/>
          </p:cNvSpPr>
          <p:nvPr>
            <p:ph type="ftr" sz="quarter" idx="11"/>
          </p:nvPr>
        </p:nvSpPr>
        <p:spPr>
          <a:xfrm>
            <a:off x="3151188" y="6313488"/>
            <a:ext cx="2895600" cy="457200"/>
          </a:xfrm>
        </p:spPr>
        <p:txBody>
          <a:bodyPr/>
          <a:lstStyle>
            <a:lvl1pPr>
              <a:defRPr/>
            </a:lvl1pPr>
          </a:lstStyle>
          <a:p>
            <a:pPr>
              <a:defRPr/>
            </a:pPr>
            <a:r>
              <a:rPr lang="el-GR"/>
              <a:t>ΜΑΜΛΙΑΓΚΑΣ ΧΡΙΣΤΟΔΟΥΛΟΣ</a:t>
            </a:r>
          </a:p>
        </p:txBody>
      </p:sp>
      <p:sp>
        <p:nvSpPr>
          <p:cNvPr id="7" name="6 - Θέση αριθμού διαφάνειας"/>
          <p:cNvSpPr>
            <a:spLocks noGrp="1"/>
          </p:cNvSpPr>
          <p:nvPr>
            <p:ph type="sldNum" sz="quarter" idx="12"/>
          </p:nvPr>
        </p:nvSpPr>
        <p:spPr>
          <a:xfrm>
            <a:off x="6580188" y="6313488"/>
            <a:ext cx="1905000" cy="457200"/>
          </a:xfrm>
        </p:spPr>
        <p:txBody>
          <a:bodyPr/>
          <a:lstStyle>
            <a:lvl1pPr>
              <a:defRPr/>
            </a:lvl1pPr>
          </a:lstStyle>
          <a:p>
            <a:pPr>
              <a:defRPr/>
            </a:pPr>
            <a:fld id="{368E2D97-E5B7-4EC3-96F7-9597B6120B6A}"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465138"/>
            <a:ext cx="7772400" cy="1431925"/>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685800" y="1981200"/>
            <a:ext cx="7772400" cy="4114800"/>
          </a:xfrm>
        </p:spPr>
        <p:txBody>
          <a:bodyPr>
            <a:normAutofit/>
          </a:bodyPr>
          <a:lstStyle/>
          <a:p>
            <a:pPr lvl="0"/>
            <a:endParaRPr lang="el-GR" noProof="0"/>
          </a:p>
        </p:txBody>
      </p:sp>
      <p:sp>
        <p:nvSpPr>
          <p:cNvPr id="4" name="3 - Θέση ημερομηνίας"/>
          <p:cNvSpPr>
            <a:spLocks noGrp="1"/>
          </p:cNvSpPr>
          <p:nvPr>
            <p:ph type="dt" sz="half" idx="10"/>
          </p:nvPr>
        </p:nvSpPr>
        <p:spPr>
          <a:xfrm>
            <a:off x="712788" y="6313488"/>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151188" y="6313488"/>
            <a:ext cx="2895600" cy="457200"/>
          </a:xfrm>
        </p:spPr>
        <p:txBody>
          <a:bodyPr/>
          <a:lstStyle>
            <a:lvl1pPr>
              <a:defRPr/>
            </a:lvl1pPr>
          </a:lstStyle>
          <a:p>
            <a:pPr>
              <a:defRPr/>
            </a:pPr>
            <a:r>
              <a:rPr lang="el-GR"/>
              <a:t>ΜΑΜΛΙΑΓΚΑΣ ΧΡΙΣΤΟΔΟΥΛΟΣ</a:t>
            </a:r>
          </a:p>
        </p:txBody>
      </p:sp>
      <p:sp>
        <p:nvSpPr>
          <p:cNvPr id="6" name="5 - Θέση αριθμού διαφάνειας"/>
          <p:cNvSpPr>
            <a:spLocks noGrp="1"/>
          </p:cNvSpPr>
          <p:nvPr>
            <p:ph type="sldNum" sz="quarter" idx="12"/>
          </p:nvPr>
        </p:nvSpPr>
        <p:spPr>
          <a:xfrm>
            <a:off x="6580188" y="6313488"/>
            <a:ext cx="1905000" cy="457200"/>
          </a:xfrm>
        </p:spPr>
        <p:txBody>
          <a:bodyPr/>
          <a:lstStyle>
            <a:lvl1pPr>
              <a:defRPr/>
            </a:lvl1pPr>
          </a:lstStyle>
          <a:p>
            <a:pPr>
              <a:defRPr/>
            </a:pPr>
            <a:fld id="{444C02DF-8D36-438A-A53E-F16AF9F58005}"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lang="el-GR" smtClean="0"/>
              <a:t>Kλικ για επεξεργασία του τίτλου</a:t>
            </a:r>
            <a:endParaRPr lang="en-US"/>
          </a:p>
        </p:txBody>
      </p:sp>
      <p:sp>
        <p:nvSpPr>
          <p:cNvPr id="27" name="26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r>
              <a:rPr lang="el-GR"/>
              <a:t>1/5/2011</a:t>
            </a:r>
          </a:p>
        </p:txBody>
      </p:sp>
      <p:sp>
        <p:nvSpPr>
          <p:cNvPr id="5" name="18 - Θέση υποσέλιδου"/>
          <p:cNvSpPr>
            <a:spLocks noGrp="1"/>
          </p:cNvSpPr>
          <p:nvPr>
            <p:ph type="ftr" sz="quarter" idx="11"/>
          </p:nvPr>
        </p:nvSpPr>
        <p:spPr>
          <a:xfrm>
            <a:off x="3581400" y="76200"/>
            <a:ext cx="2895600" cy="288925"/>
          </a:xfrm>
        </p:spPr>
        <p:txBody>
          <a:bodyPr/>
          <a:lstStyle>
            <a:lvl1pPr>
              <a:defRPr/>
            </a:lvl1pPr>
          </a:lstStyle>
          <a:p>
            <a:pPr>
              <a:defRPr/>
            </a:pPr>
            <a:endParaRPr lang="el-GR"/>
          </a:p>
        </p:txBody>
      </p:sp>
      <p:sp>
        <p:nvSpPr>
          <p:cNvPr id="6" name="15 - Θέση αριθμού διαφάνειας"/>
          <p:cNvSpPr>
            <a:spLocks noGrp="1"/>
          </p:cNvSpPr>
          <p:nvPr>
            <p:ph type="sldNum" sz="quarter" idx="12"/>
          </p:nvPr>
        </p:nvSpPr>
        <p:spPr>
          <a:xfrm>
            <a:off x="8229600" y="6473825"/>
            <a:ext cx="758825" cy="247650"/>
          </a:xfrm>
        </p:spPr>
        <p:txBody>
          <a:bodyPr/>
          <a:lstStyle>
            <a:lvl1pPr>
              <a:defRPr/>
            </a:lvl1pPr>
          </a:lstStyle>
          <a:p>
            <a:pPr>
              <a:defRPr/>
            </a:pPr>
            <a:fld id="{4C6BE1F5-6350-4838-B4C1-F79AE6DD6F40}"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3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lang="el-GR" smtClean="0"/>
              <a:t>Kλικ για επεξεργασία του τίτλου</a:t>
            </a:r>
            <a:endParaRPr lang="en-US"/>
          </a:p>
        </p:txBody>
      </p:sp>
      <p:sp>
        <p:nvSpPr>
          <p:cNvPr id="5" name="18 - Θέση ημερομηνίας"/>
          <p:cNvSpPr>
            <a:spLocks noGrp="1"/>
          </p:cNvSpPr>
          <p:nvPr>
            <p:ph type="dt" sz="half" idx="10"/>
          </p:nvPr>
        </p:nvSpPr>
        <p:spPr/>
        <p:txBody>
          <a:bodyPr/>
          <a:lstStyle>
            <a:lvl1pPr>
              <a:defRPr/>
            </a:lvl1pPr>
          </a:lstStyle>
          <a:p>
            <a:pPr>
              <a:defRPr/>
            </a:pPr>
            <a:r>
              <a:rPr lang="el-GR"/>
              <a:t>1/5/2011</a:t>
            </a:r>
          </a:p>
        </p:txBody>
      </p:sp>
      <p:sp>
        <p:nvSpPr>
          <p:cNvPr id="7" name="10 - Θέση υποσέλιδου"/>
          <p:cNvSpPr>
            <a:spLocks noGrp="1"/>
          </p:cNvSpPr>
          <p:nvPr>
            <p:ph type="ftr" sz="quarter" idx="11"/>
          </p:nvPr>
        </p:nvSpPr>
        <p:spPr/>
        <p:txBody>
          <a:bodyPr/>
          <a:lstStyle>
            <a:lvl1pPr>
              <a:defRPr/>
            </a:lvl1pPr>
          </a:lstStyle>
          <a:p>
            <a:pPr>
              <a:defRPr/>
            </a:pPr>
            <a:endParaRPr lang="el-GR"/>
          </a:p>
        </p:txBody>
      </p:sp>
      <p:sp>
        <p:nvSpPr>
          <p:cNvPr id="9" name="15 - Θέση αριθμού διαφάνειας"/>
          <p:cNvSpPr>
            <a:spLocks noGrp="1"/>
          </p:cNvSpPr>
          <p:nvPr>
            <p:ph type="sldNum" sz="quarter" idx="12"/>
          </p:nvPr>
        </p:nvSpPr>
        <p:spPr/>
        <p:txBody>
          <a:bodyPr/>
          <a:lstStyle>
            <a:lvl1pPr>
              <a:defRPr/>
            </a:lvl1pPr>
          </a:lstStyle>
          <a:p>
            <a:pPr>
              <a:defRPr/>
            </a:pPr>
            <a:fld id="{ABA97727-88F6-4751-B002-1F70B444C865}"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lang="el-GR" smtClean="0"/>
              <a:t>Kλικ για επεξεργασία του τίτλου</a:t>
            </a:r>
            <a:endParaRPr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0 - Θέση ημερομηνίας"/>
          <p:cNvSpPr>
            <a:spLocks noGrp="1"/>
          </p:cNvSpPr>
          <p:nvPr>
            <p:ph type="dt" sz="half" idx="10"/>
          </p:nvPr>
        </p:nvSpPr>
        <p:spPr/>
        <p:txBody>
          <a:bodyPr/>
          <a:lstStyle>
            <a:lvl1pPr>
              <a:defRPr/>
            </a:lvl1pPr>
          </a:lstStyle>
          <a:p>
            <a:pPr>
              <a:defRPr/>
            </a:pPr>
            <a:r>
              <a:rPr lang="el-GR"/>
              <a:t>1/5/2011</a:t>
            </a:r>
          </a:p>
        </p:txBody>
      </p:sp>
      <p:sp>
        <p:nvSpPr>
          <p:cNvPr id="6" name="27 - Θέση υποσέλιδου"/>
          <p:cNvSpPr>
            <a:spLocks noGrp="1"/>
          </p:cNvSpPr>
          <p:nvPr>
            <p:ph type="ftr" sz="quarter" idx="11"/>
          </p:nvPr>
        </p:nvSpPr>
        <p:spPr/>
        <p:txBody>
          <a:bodyPr/>
          <a:lstStyle>
            <a:lvl1pPr>
              <a:defRPr/>
            </a:lvl1pPr>
          </a:lstStyle>
          <a:p>
            <a:pPr>
              <a:defRPr/>
            </a:pPr>
            <a:endParaRPr lang="el-GR"/>
          </a:p>
        </p:txBody>
      </p:sp>
      <p:sp>
        <p:nvSpPr>
          <p:cNvPr id="7" name="4 - Θέση αριθμού διαφάνειας"/>
          <p:cNvSpPr>
            <a:spLocks noGrp="1"/>
          </p:cNvSpPr>
          <p:nvPr>
            <p:ph type="sldNum" sz="quarter" idx="12"/>
          </p:nvPr>
        </p:nvSpPr>
        <p:spPr/>
        <p:txBody>
          <a:bodyPr/>
          <a:lstStyle>
            <a:lvl1pPr>
              <a:defRPr/>
            </a:lvl1pPr>
          </a:lstStyle>
          <a:p>
            <a:pPr>
              <a:defRPr/>
            </a:pPr>
            <a:fld id="{828D2BBE-A228-4987-A306-5F1B95F593AC}"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 Τίτλος"/>
          <p:cNvSpPr>
            <a:spLocks noGrp="1"/>
          </p:cNvSpPr>
          <p:nvPr>
            <p:ph type="title"/>
          </p:nvPr>
        </p:nvSpPr>
        <p:spPr>
          <a:xfrm>
            <a:off x="304800" y="5410200"/>
            <a:ext cx="8610600" cy="882650"/>
          </a:xfrm>
        </p:spPr>
        <p:txBody>
          <a:bodyPr/>
          <a:lstStyle>
            <a:lvl1pPr>
              <a:defRPr/>
            </a:lvl1pPr>
          </a:lstStyle>
          <a:p>
            <a:r>
              <a:rPr lang="el-GR" smtClean="0"/>
              <a:t>Kλικ για επεξεργασία του τίτλου</a:t>
            </a:r>
            <a:endParaRPr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9 - Θέση ημερομηνίας"/>
          <p:cNvSpPr>
            <a:spLocks noGrp="1"/>
          </p:cNvSpPr>
          <p:nvPr>
            <p:ph type="dt" sz="half" idx="10"/>
          </p:nvPr>
        </p:nvSpPr>
        <p:spPr/>
        <p:txBody>
          <a:bodyPr/>
          <a:lstStyle>
            <a:lvl1pPr>
              <a:defRPr/>
            </a:lvl1pPr>
          </a:lstStyle>
          <a:p>
            <a:pPr>
              <a:defRPr/>
            </a:pPr>
            <a:r>
              <a:rPr lang="el-GR"/>
              <a:t>1/5/2011</a:t>
            </a:r>
          </a:p>
        </p:txBody>
      </p:sp>
      <p:sp>
        <p:nvSpPr>
          <p:cNvPr id="9" name="5 - Θέση υποσέλιδου"/>
          <p:cNvSpPr>
            <a:spLocks noGrp="1"/>
          </p:cNvSpPr>
          <p:nvPr>
            <p:ph type="ftr" sz="quarter" idx="11"/>
          </p:nvPr>
        </p:nvSpPr>
        <p:spPr/>
        <p:txBody>
          <a:bodyPr/>
          <a:lstStyle>
            <a:lvl1pPr>
              <a:defRPr/>
            </a:lvl1pPr>
          </a:lstStyle>
          <a:p>
            <a:pPr>
              <a:defRPr/>
            </a:pPr>
            <a:endParaRPr lang="el-GR"/>
          </a:p>
        </p:txBody>
      </p:sp>
      <p:sp>
        <p:nvSpPr>
          <p:cNvPr id="10" name="6 - Θέση αριθμού διαφάνειας"/>
          <p:cNvSpPr>
            <a:spLocks noGrp="1"/>
          </p:cNvSpPr>
          <p:nvPr>
            <p:ph type="sldNum" sz="quarter" idx="12"/>
          </p:nvPr>
        </p:nvSpPr>
        <p:spPr>
          <a:xfrm>
            <a:off x="8229600" y="6477000"/>
            <a:ext cx="762000" cy="247650"/>
          </a:xfrm>
        </p:spPr>
        <p:txBody>
          <a:bodyPr/>
          <a:lstStyle>
            <a:lvl1pPr>
              <a:defRPr/>
            </a:lvl1pPr>
          </a:lstStyle>
          <a:p>
            <a:pPr>
              <a:defRPr/>
            </a:pPr>
            <a:fld id="{DC8340DD-5D84-4E29-A9E5-4CACBFBADB83}"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lang="el-GR" smtClean="0"/>
              <a:t>Kλικ για επεξεργασία του τίτλου</a:t>
            </a:r>
            <a:endParaRPr lang="en-US"/>
          </a:p>
        </p:txBody>
      </p:sp>
      <p:sp>
        <p:nvSpPr>
          <p:cNvPr id="3" name="10 - Θέση ημερομηνίας"/>
          <p:cNvSpPr>
            <a:spLocks noGrp="1"/>
          </p:cNvSpPr>
          <p:nvPr>
            <p:ph type="dt" sz="half" idx="10"/>
          </p:nvPr>
        </p:nvSpPr>
        <p:spPr/>
        <p:txBody>
          <a:bodyPr/>
          <a:lstStyle>
            <a:lvl1pPr>
              <a:defRPr/>
            </a:lvl1pPr>
          </a:lstStyle>
          <a:p>
            <a:pPr>
              <a:defRPr/>
            </a:pPr>
            <a:r>
              <a:rPr lang="el-GR"/>
              <a:t>1/5/2011</a:t>
            </a:r>
          </a:p>
        </p:txBody>
      </p:sp>
      <p:sp>
        <p:nvSpPr>
          <p:cNvPr id="4" name="27 - Θέση υποσέλιδου"/>
          <p:cNvSpPr>
            <a:spLocks noGrp="1"/>
          </p:cNvSpPr>
          <p:nvPr>
            <p:ph type="ftr" sz="quarter" idx="11"/>
          </p:nvPr>
        </p:nvSpPr>
        <p:spPr/>
        <p:txBody>
          <a:bodyPr/>
          <a:lstStyle>
            <a:lvl1pPr>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a:defRPr/>
            </a:lvl1pPr>
          </a:lstStyle>
          <a:p>
            <a:pPr>
              <a:defRPr/>
            </a:pPr>
            <a:fld id="{F8D6B912-55AD-4128-8468-C9AC0990871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2 - Θέση ημερομηνίας"/>
          <p:cNvSpPr>
            <a:spLocks noGrp="1"/>
          </p:cNvSpPr>
          <p:nvPr>
            <p:ph type="dt" sz="half" idx="10"/>
          </p:nvPr>
        </p:nvSpPr>
        <p:spPr/>
        <p:txBody>
          <a:bodyPr/>
          <a:lstStyle>
            <a:lvl1pPr>
              <a:defRPr/>
            </a:lvl1pPr>
          </a:lstStyle>
          <a:p>
            <a:pPr>
              <a:defRPr/>
            </a:pPr>
            <a:r>
              <a:rPr lang="el-GR"/>
              <a:t>1/5/2011</a:t>
            </a:r>
          </a:p>
        </p:txBody>
      </p:sp>
      <p:sp>
        <p:nvSpPr>
          <p:cNvPr id="3" name="23 - Θέση υποσέλιδου"/>
          <p:cNvSpPr>
            <a:spLocks noGrp="1"/>
          </p:cNvSpPr>
          <p:nvPr>
            <p:ph type="ftr" sz="quarter" idx="11"/>
          </p:nvPr>
        </p:nvSpPr>
        <p:spPr/>
        <p:txBody>
          <a:bodyPr/>
          <a:lstStyle>
            <a:lvl1pPr>
              <a:defRPr/>
            </a:lvl1pPr>
          </a:lstStyle>
          <a:p>
            <a:pPr>
              <a:defRPr/>
            </a:pPr>
            <a:endParaRPr lang="el-GR"/>
          </a:p>
        </p:txBody>
      </p:sp>
      <p:sp>
        <p:nvSpPr>
          <p:cNvPr id="4" name="6 - Θέση αριθμού διαφάνειας"/>
          <p:cNvSpPr>
            <a:spLocks noGrp="1"/>
          </p:cNvSpPr>
          <p:nvPr>
            <p:ph type="sldNum" sz="quarter" idx="12"/>
          </p:nvPr>
        </p:nvSpPr>
        <p:spPr/>
        <p:txBody>
          <a:bodyPr/>
          <a:lstStyle>
            <a:lvl1pPr>
              <a:defRPr/>
            </a:lvl1pPr>
          </a:lstStyle>
          <a:p>
            <a:pPr>
              <a:defRPr/>
            </a:pPr>
            <a:fld id="{83787971-A944-4535-B200-05033E31544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4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 Τίτλος"/>
          <p:cNvSpPr>
            <a:spLocks noGrp="1"/>
          </p:cNvSpPr>
          <p:nvPr>
            <p:ph type="title"/>
          </p:nvPr>
        </p:nvSpPr>
        <p:spPr>
          <a:xfrm>
            <a:off x="457200" y="5486400"/>
            <a:ext cx="8458200" cy="520700"/>
          </a:xfrm>
        </p:spPr>
        <p:txBody>
          <a:bodyPr/>
          <a:lstStyle>
            <a:lvl1pPr algn="l">
              <a:buNone/>
              <a:defRPr sz="2000" b="1"/>
            </a:lvl1pPr>
          </a:lstStyle>
          <a:p>
            <a:r>
              <a:rPr lang="el-GR" smtClean="0"/>
              <a:t>Kλικ για επεξεργασία του τίτλου</a:t>
            </a:r>
            <a:endParaRPr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24 - Θέση ημερομηνίας"/>
          <p:cNvSpPr>
            <a:spLocks noGrp="1"/>
          </p:cNvSpPr>
          <p:nvPr>
            <p:ph type="dt" sz="half" idx="10"/>
          </p:nvPr>
        </p:nvSpPr>
        <p:spPr/>
        <p:txBody>
          <a:bodyPr/>
          <a:lstStyle>
            <a:lvl1pPr>
              <a:defRPr/>
            </a:lvl1pPr>
          </a:lstStyle>
          <a:p>
            <a:pPr>
              <a:defRPr/>
            </a:pPr>
            <a:r>
              <a:rPr lang="el-GR"/>
              <a:t>1/5/2011</a:t>
            </a:r>
          </a:p>
        </p:txBody>
      </p:sp>
      <p:sp>
        <p:nvSpPr>
          <p:cNvPr id="7" name="28 - Θέση υποσέλιδου"/>
          <p:cNvSpPr>
            <a:spLocks noGrp="1"/>
          </p:cNvSpPr>
          <p:nvPr>
            <p:ph type="ftr" sz="quarter" idx="11"/>
          </p:nvPr>
        </p:nvSpPr>
        <p:spPr/>
        <p:txBody>
          <a:bodyPr/>
          <a:lstStyle>
            <a:lvl1pPr>
              <a:defRPr/>
            </a:lvl1pPr>
          </a:lstStyle>
          <a:p>
            <a:pPr>
              <a:defRPr/>
            </a:pPr>
            <a:endParaRPr lang="el-GR"/>
          </a:p>
        </p:txBody>
      </p:sp>
      <p:sp>
        <p:nvSpPr>
          <p:cNvPr id="8" name="6 - Θέση αριθμού διαφάνειας"/>
          <p:cNvSpPr>
            <a:spLocks noGrp="1"/>
          </p:cNvSpPr>
          <p:nvPr>
            <p:ph type="sldNum" sz="quarter" idx="12"/>
          </p:nvPr>
        </p:nvSpPr>
        <p:spPr/>
        <p:txBody>
          <a:bodyPr/>
          <a:lstStyle>
            <a:lvl1pPr>
              <a:defRPr/>
            </a:lvl1pPr>
          </a:lstStyle>
          <a:p>
            <a:pPr>
              <a:defRPr/>
            </a:pPr>
            <a:fld id="{18378A4C-773E-4AC2-B9FA-DA3284A90760}"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17" name="16 - Τίτλος"/>
          <p:cNvSpPr>
            <a:spLocks noGrp="1"/>
          </p:cNvSpPr>
          <p:nvPr>
            <p:ph type="title"/>
          </p:nvPr>
        </p:nvSpPr>
        <p:spPr>
          <a:xfrm>
            <a:off x="381000" y="4993760"/>
            <a:ext cx="5867400" cy="522288"/>
          </a:xfrm>
        </p:spPr>
        <p:txBody>
          <a:bodyPr/>
          <a:lstStyle>
            <a:lvl1pPr algn="l">
              <a:buNone/>
              <a:defRPr sz="2000" b="1"/>
            </a:lvl1pPr>
          </a:lstStyle>
          <a:p>
            <a:r>
              <a:rPr lang="el-GR" smtClean="0"/>
              <a:t>Kλικ για επεξεργασία του τίτλου</a:t>
            </a:r>
            <a:endParaRPr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5" name="6 - Θέση ημερομηνίας"/>
          <p:cNvSpPr>
            <a:spLocks noGrp="1"/>
          </p:cNvSpPr>
          <p:nvPr>
            <p:ph type="dt" sz="half" idx="10"/>
          </p:nvPr>
        </p:nvSpPr>
        <p:spPr/>
        <p:txBody>
          <a:bodyPr/>
          <a:lstStyle>
            <a:lvl1pPr>
              <a:defRPr/>
            </a:lvl1pPr>
          </a:lstStyle>
          <a:p>
            <a:pPr>
              <a:defRPr/>
            </a:pPr>
            <a:r>
              <a:rPr lang="el-GR"/>
              <a:t>1/5/2011</a:t>
            </a: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30 - Θέση αριθμού διαφάνειας"/>
          <p:cNvSpPr>
            <a:spLocks noGrp="1"/>
          </p:cNvSpPr>
          <p:nvPr>
            <p:ph type="sldNum" sz="quarter" idx="12"/>
          </p:nvPr>
        </p:nvSpPr>
        <p:spPr/>
        <p:txBody>
          <a:bodyPr/>
          <a:lstStyle>
            <a:lvl1pPr>
              <a:defRPr/>
            </a:lvl1pPr>
          </a:lstStyle>
          <a:p>
            <a:pPr>
              <a:defRPr/>
            </a:pPr>
            <a:fld id="{B22E5481-D2FF-4966-A6EA-357CDB75BD9A}"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7 - Θέση κειμένου"/>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r>
              <a:rPr lang="el-GR"/>
              <a:t>1/5/2011</a:t>
            </a: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E27DE8F7-5A5A-42F0-AA53-353B2BFE4733}" type="slidenum">
              <a:rPr lang="el-GR"/>
              <a:pPr>
                <a:defRPr/>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lang="el-GR" smtClean="0"/>
              <a:t>Kλικ για επεξεργασία του τίτλου</a:t>
            </a:r>
            <a:endParaRPr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3" r:id="rId4"/>
    <p:sldLayoutId id="2147483979" r:id="rId5"/>
    <p:sldLayoutId id="2147483974" r:id="rId6"/>
    <p:sldLayoutId id="2147483980" r:id="rId7"/>
    <p:sldLayoutId id="2147483981" r:id="rId8"/>
    <p:sldLayoutId id="2147483982" r:id="rId9"/>
    <p:sldLayoutId id="2147483975" r:id="rId10"/>
    <p:sldLayoutId id="2147483983" r:id="rId11"/>
    <p:sldLayoutId id="2147483984" r:id="rId12"/>
    <p:sldLayoutId id="2147483985" r:id="rId13"/>
  </p:sldLayoutIdLst>
  <p:hf hdr="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4286256"/>
            <a:ext cx="8458200" cy="1222375"/>
          </a:xfrm>
        </p:spPr>
        <p:txBody>
          <a:bodyPr/>
          <a:lstStyle/>
          <a:p>
            <a:pPr eaLnBrk="1" fontAlgn="auto" hangingPunct="1">
              <a:spcAft>
                <a:spcPts val="0"/>
              </a:spcAft>
              <a:defRPr/>
            </a:pPr>
            <a:r>
              <a:rPr lang="el-GR" sz="2700" b="1" dirty="0" smtClean="0">
                <a:latin typeface="Times New Roman" pitchFamily="18" charset="0"/>
                <a:cs typeface="Times New Roman" pitchFamily="18" charset="0"/>
              </a:rPr>
              <a:t>ΚΑΥΣΤΗΡΕΣ</a:t>
            </a:r>
            <a:r>
              <a:rPr lang="el-GR" b="1" dirty="0" smtClean="0">
                <a:latin typeface="Times New Roman" pitchFamily="18" charset="0"/>
                <a:cs typeface="Times New Roman" pitchFamily="18" charset="0"/>
              </a:rPr>
              <a:t/>
            </a:r>
            <a:br>
              <a:rPr lang="el-GR" b="1" dirty="0" smtClean="0">
                <a:latin typeface="Times New Roman" pitchFamily="18" charset="0"/>
                <a:cs typeface="Times New Roman" pitchFamily="18" charset="0"/>
              </a:rPr>
            </a:b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01650" y="309562"/>
            <a:ext cx="7772400" cy="457200"/>
          </a:xfrm>
        </p:spPr>
        <p:txBody>
          <a:bodyPr/>
          <a:lstStyle/>
          <a:p>
            <a:pPr eaLnBrk="1" fontAlgn="auto" hangingPunct="1">
              <a:spcAft>
                <a:spcPts val="0"/>
              </a:spcAft>
              <a:defRPr/>
            </a:pPr>
            <a:r>
              <a:rPr lang="el-GR" sz="2400" dirty="0">
                <a:latin typeface="Times New Roman" pitchFamily="18" charset="0"/>
                <a:cs typeface="Times New Roman" pitchFamily="18" charset="0"/>
              </a:rPr>
              <a:t>ΚΑΥΣΤΗΡΕΣ ΔΙΑΣΚΟΡΠΙΣΜΟΥ</a:t>
            </a:r>
          </a:p>
        </p:txBody>
      </p:sp>
      <p:sp>
        <p:nvSpPr>
          <p:cNvPr id="19459" name="Rectangle 4"/>
          <p:cNvSpPr>
            <a:spLocks noGrp="1" noChangeArrowheads="1"/>
          </p:cNvSpPr>
          <p:nvPr>
            <p:ph type="body" sz="half" idx="2"/>
          </p:nvPr>
        </p:nvSpPr>
        <p:spPr>
          <a:xfrm>
            <a:off x="4648200" y="1143000"/>
            <a:ext cx="4114800" cy="4953000"/>
          </a:xfrm>
          <a:ln>
            <a:solidFill>
              <a:srgbClr val="002060"/>
            </a:solidFill>
          </a:ln>
        </p:spPr>
        <p:txBody>
          <a:bodyPr/>
          <a:lstStyle/>
          <a:p>
            <a:pPr eaLnBrk="1" hangingPunct="1">
              <a:lnSpc>
                <a:spcPct val="90000"/>
              </a:lnSpc>
              <a:buFontTx/>
              <a:buNone/>
            </a:pPr>
            <a:r>
              <a:rPr lang="el-GR" sz="1600" smtClean="0">
                <a:latin typeface="Times New Roman" pitchFamily="18" charset="0"/>
                <a:cs typeface="Times New Roman" pitchFamily="18" charset="0"/>
              </a:rPr>
              <a:t>Διαθέτουν  τον εξής εξοπλισμό:</a:t>
            </a:r>
          </a:p>
          <a:p>
            <a:pPr eaLnBrk="1" hangingPunct="1">
              <a:lnSpc>
                <a:spcPct val="90000"/>
              </a:lnSpc>
            </a:pPr>
            <a:r>
              <a:rPr lang="el-GR" sz="1600" smtClean="0">
                <a:latin typeface="Times New Roman" pitchFamily="18" charset="0"/>
                <a:cs typeface="Times New Roman" pitchFamily="18" charset="0"/>
              </a:rPr>
              <a:t>Ηλεκτροκινητήρα με πυκωτή.</a:t>
            </a:r>
          </a:p>
          <a:p>
            <a:pPr eaLnBrk="1" hangingPunct="1">
              <a:lnSpc>
                <a:spcPct val="90000"/>
              </a:lnSpc>
            </a:pPr>
            <a:r>
              <a:rPr lang="el-GR" sz="1600" smtClean="0">
                <a:latin typeface="Times New Roman" pitchFamily="18" charset="0"/>
                <a:cs typeface="Times New Roman" pitchFamily="18" charset="0"/>
              </a:rPr>
              <a:t>Αντλία πετρελαίου</a:t>
            </a:r>
          </a:p>
          <a:p>
            <a:pPr eaLnBrk="1" hangingPunct="1">
              <a:lnSpc>
                <a:spcPct val="90000"/>
              </a:lnSpc>
            </a:pPr>
            <a:r>
              <a:rPr lang="el-GR" sz="1600" smtClean="0">
                <a:latin typeface="Times New Roman" pitchFamily="18" charset="0"/>
                <a:cs typeface="Times New Roman" pitchFamily="18" charset="0"/>
              </a:rPr>
              <a:t>Ανεμιστήρα και σύστημα προσαγωγής αέρα με τάμπερ</a:t>
            </a:r>
          </a:p>
          <a:p>
            <a:pPr eaLnBrk="1" hangingPunct="1">
              <a:lnSpc>
                <a:spcPct val="90000"/>
              </a:lnSpc>
            </a:pPr>
            <a:r>
              <a:rPr lang="el-GR" sz="1600" smtClean="0">
                <a:latin typeface="Times New Roman" pitchFamily="18" charset="0"/>
                <a:cs typeface="Times New Roman" pitchFamily="18" charset="0"/>
              </a:rPr>
              <a:t>Ηλεκτρομαγνητική</a:t>
            </a:r>
          </a:p>
          <a:p>
            <a:pPr eaLnBrk="1" hangingPunct="1">
              <a:lnSpc>
                <a:spcPct val="90000"/>
              </a:lnSpc>
            </a:pPr>
            <a:r>
              <a:rPr lang="el-GR" sz="1600" smtClean="0">
                <a:latin typeface="Times New Roman" pitchFamily="18" charset="0"/>
                <a:cs typeface="Times New Roman" pitchFamily="18" charset="0"/>
              </a:rPr>
              <a:t>Μπούκα ( χώρος ανάμιξης καυσίμου- αέρα) όπου υπάρχουν οι σπινθηριστές , το μπεκ , ο διασκορπιστής.</a:t>
            </a:r>
          </a:p>
          <a:p>
            <a:pPr eaLnBrk="1" hangingPunct="1">
              <a:lnSpc>
                <a:spcPct val="90000"/>
              </a:lnSpc>
            </a:pPr>
            <a:r>
              <a:rPr lang="el-GR" sz="1600" smtClean="0">
                <a:latin typeface="Times New Roman" pitchFamily="18" charset="0"/>
                <a:cs typeface="Times New Roman" pitchFamily="18" charset="0"/>
              </a:rPr>
              <a:t>Φλάτζα στερέωσης στον λέβητα</a:t>
            </a:r>
          </a:p>
          <a:p>
            <a:pPr eaLnBrk="1" hangingPunct="1">
              <a:lnSpc>
                <a:spcPct val="90000"/>
              </a:lnSpc>
            </a:pPr>
            <a:r>
              <a:rPr lang="el-GR" sz="1600" smtClean="0">
                <a:latin typeface="Times New Roman" pitchFamily="18" charset="0"/>
                <a:cs typeface="Times New Roman" pitchFamily="18" charset="0"/>
              </a:rPr>
              <a:t>Ρυθμιστή παροχής αέρα</a:t>
            </a:r>
          </a:p>
          <a:p>
            <a:pPr eaLnBrk="1" hangingPunct="1">
              <a:lnSpc>
                <a:spcPct val="90000"/>
              </a:lnSpc>
            </a:pPr>
            <a:r>
              <a:rPr lang="el-GR" sz="1600" smtClean="0">
                <a:latin typeface="Times New Roman" pitchFamily="18" charset="0"/>
                <a:cs typeface="Times New Roman" pitchFamily="18" charset="0"/>
              </a:rPr>
              <a:t>Μετασχηματιστή ( 220 – 10.000 </a:t>
            </a:r>
            <a:r>
              <a:rPr lang="en-US" sz="1600" smtClean="0">
                <a:latin typeface="Times New Roman" pitchFamily="18" charset="0"/>
                <a:cs typeface="Times New Roman" pitchFamily="18" charset="0"/>
              </a:rPr>
              <a:t>V)</a:t>
            </a:r>
            <a:endParaRPr lang="el-GR" sz="1600" smtClean="0">
              <a:latin typeface="Times New Roman" pitchFamily="18" charset="0"/>
              <a:cs typeface="Times New Roman" pitchFamily="18" charset="0"/>
            </a:endParaRPr>
          </a:p>
          <a:p>
            <a:pPr eaLnBrk="1" hangingPunct="1">
              <a:lnSpc>
                <a:spcPct val="90000"/>
              </a:lnSpc>
            </a:pPr>
            <a:r>
              <a:rPr lang="el-GR" sz="1600" smtClean="0">
                <a:latin typeface="Times New Roman" pitchFamily="18" charset="0"/>
                <a:cs typeface="Times New Roman" pitchFamily="18" charset="0"/>
              </a:rPr>
              <a:t>Ηλεκτρονικός εγκέφαλος</a:t>
            </a:r>
          </a:p>
          <a:p>
            <a:pPr eaLnBrk="1" hangingPunct="1">
              <a:lnSpc>
                <a:spcPct val="90000"/>
              </a:lnSpc>
            </a:pPr>
            <a:r>
              <a:rPr lang="el-GR" sz="1600" smtClean="0">
                <a:latin typeface="Times New Roman" pitchFamily="18" charset="0"/>
                <a:cs typeface="Times New Roman" pitchFamily="18" charset="0"/>
              </a:rPr>
              <a:t>Επιτηρητής φλόγας</a:t>
            </a:r>
          </a:p>
          <a:p>
            <a:pPr eaLnBrk="1" hangingPunct="1">
              <a:lnSpc>
                <a:spcPct val="90000"/>
              </a:lnSpc>
            </a:pPr>
            <a:r>
              <a:rPr lang="el-GR" sz="1600" smtClean="0">
                <a:latin typeface="Times New Roman" pitchFamily="18" charset="0"/>
                <a:cs typeface="Times New Roman" pitchFamily="18" charset="0"/>
              </a:rPr>
              <a:t>Σωλήνες προσαγωγής – επιστροφής του πετρελαίου.</a:t>
            </a:r>
          </a:p>
          <a:p>
            <a:pPr eaLnBrk="1" hangingPunct="1">
              <a:lnSpc>
                <a:spcPct val="90000"/>
              </a:lnSpc>
            </a:pPr>
            <a:r>
              <a:rPr lang="el-GR" sz="1600" smtClean="0">
                <a:latin typeface="Times New Roman" pitchFamily="18" charset="0"/>
                <a:cs typeface="Times New Roman" pitchFamily="18" charset="0"/>
              </a:rPr>
              <a:t>Κομβίο επανεκίννησης</a:t>
            </a:r>
          </a:p>
          <a:p>
            <a:pPr eaLnBrk="1" hangingPunct="1">
              <a:lnSpc>
                <a:spcPct val="90000"/>
              </a:lnSpc>
            </a:pPr>
            <a:r>
              <a:rPr lang="el-GR" sz="1600" smtClean="0">
                <a:latin typeface="Times New Roman" pitchFamily="18" charset="0"/>
                <a:cs typeface="Times New Roman" pitchFamily="18" charset="0"/>
              </a:rPr>
              <a:t>Καπάκι με μόνωση</a:t>
            </a:r>
          </a:p>
          <a:p>
            <a:pPr eaLnBrk="1" hangingPunct="1">
              <a:lnSpc>
                <a:spcPct val="90000"/>
              </a:lnSpc>
            </a:pPr>
            <a:r>
              <a:rPr lang="el-GR" sz="1600" smtClean="0">
                <a:latin typeface="Times New Roman" pitchFamily="18" charset="0"/>
                <a:cs typeface="Times New Roman" pitchFamily="18" charset="0"/>
              </a:rPr>
              <a:t>Μεταλλικό σώμα</a:t>
            </a:r>
          </a:p>
          <a:p>
            <a:pPr eaLnBrk="1" hangingPunct="1">
              <a:lnSpc>
                <a:spcPct val="90000"/>
              </a:lnSpc>
            </a:pPr>
            <a:endParaRPr lang="el-GR" sz="1600" smtClean="0">
              <a:latin typeface="Times New Roman" pitchFamily="18" charset="0"/>
              <a:cs typeface="Times New Roman" pitchFamily="18" charset="0"/>
            </a:endParaRPr>
          </a:p>
        </p:txBody>
      </p:sp>
      <p:pic>
        <p:nvPicPr>
          <p:cNvPr id="19460" name="Picture 6" descr="D:\cristodoulos\EKPAIDEYSH\EIKONES TEXNIKES\images\KAYSTHRES\KAR64.JPG"/>
          <p:cNvPicPr>
            <a:picLocks noGrp="1" noChangeAspect="1" noChangeArrowheads="1"/>
          </p:cNvPicPr>
          <p:nvPr>
            <p:ph type="clipArt" sz="half" idx="1"/>
          </p:nvPr>
        </p:nvPicPr>
        <p:blipFill>
          <a:blip r:embed="rId2" cstate="print"/>
          <a:srcRect/>
          <a:stretch>
            <a:fillRect/>
          </a:stretch>
        </p:blipFill>
        <p:spPr>
          <a:xfrm>
            <a:off x="0" y="1219200"/>
            <a:ext cx="4495800" cy="4953000"/>
          </a:xfrm>
        </p:spPr>
      </p:pic>
      <p:sp>
        <p:nvSpPr>
          <p:cNvPr id="19461" name="Line 7"/>
          <p:cNvSpPr>
            <a:spLocks noChangeShapeType="1"/>
          </p:cNvSpPr>
          <p:nvPr/>
        </p:nvSpPr>
        <p:spPr bwMode="auto">
          <a:xfrm flipH="1">
            <a:off x="2362200" y="1600200"/>
            <a:ext cx="2514600" cy="1219200"/>
          </a:xfrm>
          <a:prstGeom prst="line">
            <a:avLst/>
          </a:prstGeom>
          <a:noFill/>
          <a:ln w="9525">
            <a:solidFill>
              <a:srgbClr val="002060"/>
            </a:solidFill>
            <a:round/>
            <a:headEnd/>
            <a:tailEnd type="triangle" w="med" len="med"/>
          </a:ln>
        </p:spPr>
        <p:txBody>
          <a:bodyPr wrap="none"/>
          <a:lstStyle/>
          <a:p>
            <a:endParaRPr lang="el-GR"/>
          </a:p>
        </p:txBody>
      </p:sp>
      <p:sp>
        <p:nvSpPr>
          <p:cNvPr id="19462" name="Line 8"/>
          <p:cNvSpPr>
            <a:spLocks noChangeShapeType="1"/>
          </p:cNvSpPr>
          <p:nvPr/>
        </p:nvSpPr>
        <p:spPr bwMode="auto">
          <a:xfrm flipH="1">
            <a:off x="1219200" y="1828800"/>
            <a:ext cx="3505200" cy="1066800"/>
          </a:xfrm>
          <a:prstGeom prst="line">
            <a:avLst/>
          </a:prstGeom>
          <a:noFill/>
          <a:ln w="9525">
            <a:solidFill>
              <a:srgbClr val="002060"/>
            </a:solidFill>
            <a:round/>
            <a:headEnd/>
            <a:tailEnd type="triangle" w="med" len="med"/>
          </a:ln>
        </p:spPr>
        <p:txBody>
          <a:bodyPr wrap="none"/>
          <a:lstStyle/>
          <a:p>
            <a:endParaRPr lang="el-GR"/>
          </a:p>
        </p:txBody>
      </p:sp>
      <p:sp>
        <p:nvSpPr>
          <p:cNvPr id="19463" name="Line 9"/>
          <p:cNvSpPr>
            <a:spLocks noChangeShapeType="1"/>
          </p:cNvSpPr>
          <p:nvPr/>
        </p:nvSpPr>
        <p:spPr bwMode="auto">
          <a:xfrm flipH="1" flipV="1">
            <a:off x="1371600" y="2362200"/>
            <a:ext cx="3429000" cy="228600"/>
          </a:xfrm>
          <a:prstGeom prst="line">
            <a:avLst/>
          </a:prstGeom>
          <a:noFill/>
          <a:ln w="9525">
            <a:solidFill>
              <a:srgbClr val="002060"/>
            </a:solidFill>
            <a:round/>
            <a:headEnd/>
            <a:tailEnd type="triangle" w="med" len="med"/>
          </a:ln>
        </p:spPr>
        <p:txBody>
          <a:bodyPr wrap="none"/>
          <a:lstStyle/>
          <a:p>
            <a:endParaRPr lang="el-GR"/>
          </a:p>
        </p:txBody>
      </p:sp>
      <p:sp>
        <p:nvSpPr>
          <p:cNvPr id="19464" name="Line 10"/>
          <p:cNvSpPr>
            <a:spLocks noChangeShapeType="1"/>
          </p:cNvSpPr>
          <p:nvPr/>
        </p:nvSpPr>
        <p:spPr bwMode="auto">
          <a:xfrm flipH="1">
            <a:off x="4191000" y="2895600"/>
            <a:ext cx="609600" cy="990600"/>
          </a:xfrm>
          <a:prstGeom prst="line">
            <a:avLst/>
          </a:prstGeom>
          <a:noFill/>
          <a:ln w="9525">
            <a:solidFill>
              <a:srgbClr val="002060"/>
            </a:solidFill>
            <a:round/>
            <a:headEnd/>
            <a:tailEnd type="triangle" w="med" len="med"/>
          </a:ln>
        </p:spPr>
        <p:txBody>
          <a:bodyPr wrap="none"/>
          <a:lstStyle/>
          <a:p>
            <a:endParaRPr lang="el-GR"/>
          </a:p>
        </p:txBody>
      </p:sp>
      <p:sp>
        <p:nvSpPr>
          <p:cNvPr id="19465" name="Line 11"/>
          <p:cNvSpPr>
            <a:spLocks noChangeShapeType="1"/>
          </p:cNvSpPr>
          <p:nvPr/>
        </p:nvSpPr>
        <p:spPr bwMode="auto">
          <a:xfrm flipH="1">
            <a:off x="3352800" y="3810000"/>
            <a:ext cx="1447800" cy="838200"/>
          </a:xfrm>
          <a:prstGeom prst="line">
            <a:avLst/>
          </a:prstGeom>
          <a:noFill/>
          <a:ln w="9525">
            <a:solidFill>
              <a:srgbClr val="002060"/>
            </a:solidFill>
            <a:round/>
            <a:headEnd/>
            <a:tailEnd type="triangle" w="med" len="med"/>
          </a:ln>
        </p:spPr>
        <p:txBody>
          <a:bodyPr wrap="none"/>
          <a:lstStyle/>
          <a:p>
            <a:endParaRPr lang="el-GR"/>
          </a:p>
        </p:txBody>
      </p:sp>
      <p:sp>
        <p:nvSpPr>
          <p:cNvPr id="19466" name="Line 12"/>
          <p:cNvSpPr>
            <a:spLocks noChangeShapeType="1"/>
          </p:cNvSpPr>
          <p:nvPr/>
        </p:nvSpPr>
        <p:spPr bwMode="auto">
          <a:xfrm flipH="1">
            <a:off x="1676400" y="4114800"/>
            <a:ext cx="3200400" cy="0"/>
          </a:xfrm>
          <a:prstGeom prst="line">
            <a:avLst/>
          </a:prstGeom>
          <a:noFill/>
          <a:ln w="9525">
            <a:solidFill>
              <a:srgbClr val="002060"/>
            </a:solidFill>
            <a:round/>
            <a:headEnd/>
            <a:tailEnd type="triangle" w="med" len="med"/>
          </a:ln>
        </p:spPr>
        <p:txBody>
          <a:bodyPr wrap="none"/>
          <a:lstStyle/>
          <a:p>
            <a:endParaRPr lang="el-GR"/>
          </a:p>
        </p:txBody>
      </p:sp>
      <p:sp>
        <p:nvSpPr>
          <p:cNvPr id="19467" name="Line 13"/>
          <p:cNvSpPr>
            <a:spLocks noChangeShapeType="1"/>
          </p:cNvSpPr>
          <p:nvPr/>
        </p:nvSpPr>
        <p:spPr bwMode="auto">
          <a:xfrm flipH="1" flipV="1">
            <a:off x="2362200" y="3810000"/>
            <a:ext cx="2438400" cy="609600"/>
          </a:xfrm>
          <a:prstGeom prst="line">
            <a:avLst/>
          </a:prstGeom>
          <a:noFill/>
          <a:ln w="9525">
            <a:solidFill>
              <a:srgbClr val="002060"/>
            </a:solidFill>
            <a:round/>
            <a:headEnd/>
            <a:tailEnd type="triangle" w="med" len="med"/>
          </a:ln>
        </p:spPr>
        <p:txBody>
          <a:bodyPr wrap="none"/>
          <a:lstStyle/>
          <a:p>
            <a:endParaRPr lang="el-GR"/>
          </a:p>
        </p:txBody>
      </p:sp>
      <p:sp>
        <p:nvSpPr>
          <p:cNvPr id="19468" name="Line 14"/>
          <p:cNvSpPr>
            <a:spLocks noChangeShapeType="1"/>
          </p:cNvSpPr>
          <p:nvPr/>
        </p:nvSpPr>
        <p:spPr bwMode="auto">
          <a:xfrm flipH="1">
            <a:off x="1371600" y="4953000"/>
            <a:ext cx="3505200" cy="609600"/>
          </a:xfrm>
          <a:prstGeom prst="line">
            <a:avLst/>
          </a:prstGeom>
          <a:noFill/>
          <a:ln w="9525">
            <a:solidFill>
              <a:srgbClr val="002060"/>
            </a:solidFill>
            <a:round/>
            <a:headEnd/>
            <a:tailEnd type="triangle" w="med" len="med"/>
          </a:ln>
        </p:spPr>
        <p:txBody>
          <a:bodyPr wrap="none"/>
          <a:lstStyle/>
          <a:p>
            <a:endParaRPr lang="el-GR"/>
          </a:p>
        </p:txBody>
      </p:sp>
      <p:sp>
        <p:nvSpPr>
          <p:cNvPr id="19469" name="Line 15"/>
          <p:cNvSpPr>
            <a:spLocks noChangeShapeType="1"/>
          </p:cNvSpPr>
          <p:nvPr/>
        </p:nvSpPr>
        <p:spPr bwMode="auto">
          <a:xfrm flipH="1">
            <a:off x="1143000" y="4953000"/>
            <a:ext cx="3733800" cy="457200"/>
          </a:xfrm>
          <a:prstGeom prst="line">
            <a:avLst/>
          </a:prstGeom>
          <a:noFill/>
          <a:ln w="9525">
            <a:solidFill>
              <a:srgbClr val="002060"/>
            </a:solidFill>
            <a:round/>
            <a:headEnd/>
            <a:tailEnd type="triangle" w="med" len="med"/>
          </a:ln>
        </p:spPr>
        <p:txBody>
          <a:bodyPr wrap="none"/>
          <a:lstStyle/>
          <a:p>
            <a:endParaRPr lang="el-GR"/>
          </a:p>
        </p:txBody>
      </p:sp>
      <p:sp>
        <p:nvSpPr>
          <p:cNvPr id="19470" name="Line 16"/>
          <p:cNvSpPr>
            <a:spLocks noChangeShapeType="1"/>
          </p:cNvSpPr>
          <p:nvPr/>
        </p:nvSpPr>
        <p:spPr bwMode="auto">
          <a:xfrm flipH="1" flipV="1">
            <a:off x="3276600" y="5562600"/>
            <a:ext cx="1524000" cy="381000"/>
          </a:xfrm>
          <a:prstGeom prst="line">
            <a:avLst/>
          </a:prstGeom>
          <a:noFill/>
          <a:ln w="9525">
            <a:solidFill>
              <a:srgbClr val="002060"/>
            </a:solidFill>
            <a:round/>
            <a:headEnd/>
            <a:tailEnd type="triangle" w="med" len="med"/>
          </a:ln>
        </p:spPr>
        <p:txBody>
          <a:bodyPr wrap="none"/>
          <a:lstStyle/>
          <a:p>
            <a:endParaRPr lang="el-GR"/>
          </a:p>
        </p:txBody>
      </p:sp>
      <p:cxnSp>
        <p:nvCxnSpPr>
          <p:cNvPr id="16" name="15 - Ευθύγραμμο βέλος σύνδεσης"/>
          <p:cNvCxnSpPr/>
          <p:nvPr/>
        </p:nvCxnSpPr>
        <p:spPr>
          <a:xfrm rot="10800000" flipV="1">
            <a:off x="3714750" y="3571875"/>
            <a:ext cx="1071563" cy="7143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rot="10800000">
            <a:off x="2000250" y="3786188"/>
            <a:ext cx="2714625" cy="164306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l-GR" sz="2800" cap="none" smtClean="0">
                <a:effectLst/>
                <a:latin typeface="Times New Roman" pitchFamily="18" charset="0"/>
              </a:rPr>
              <a:t>ΚΑΤΑΣΚΕΥΑΣΤΙΚΑ ΜΕΡΗ ΠΙΕΣΤΙΚΟΥ ΚΑΥΣΤΗΡΑ</a:t>
            </a:r>
          </a:p>
        </p:txBody>
      </p:sp>
      <p:sp>
        <p:nvSpPr>
          <p:cNvPr id="20483" name="Rectangle 3"/>
          <p:cNvSpPr>
            <a:spLocks noGrp="1"/>
          </p:cNvSpPr>
          <p:nvPr>
            <p:ph type="body" idx="4294967295"/>
          </p:nvPr>
        </p:nvSpPr>
        <p:spPr>
          <a:xfrm>
            <a:off x="5076825" y="1554163"/>
            <a:ext cx="3914775" cy="4525962"/>
          </a:xfrm>
        </p:spPr>
        <p:txBody>
          <a:bodyPr/>
          <a:lstStyle/>
          <a:p>
            <a:pPr eaLnBrk="1" hangingPunct="1"/>
            <a:r>
              <a:rPr lang="el-GR" sz="1800" dirty="0" smtClean="0">
                <a:latin typeface="Times New Roman" pitchFamily="18" charset="0"/>
              </a:rPr>
              <a:t>ΣΤΡΟΒΙΛΙΣΤΗΣ ΤΟΥ ΑΕΡΑ</a:t>
            </a:r>
          </a:p>
          <a:p>
            <a:pPr eaLnBrk="1" hangingPunct="1"/>
            <a:endParaRPr lang="el-GR" sz="1800" dirty="0" smtClean="0">
              <a:latin typeface="Times New Roman" pitchFamily="18" charset="0"/>
            </a:endParaRPr>
          </a:p>
          <a:p>
            <a:pPr eaLnBrk="1" hangingPunct="1"/>
            <a:r>
              <a:rPr lang="el-GR" sz="1800" dirty="0" smtClean="0">
                <a:latin typeface="Times New Roman" pitchFamily="18" charset="0"/>
              </a:rPr>
              <a:t>ΣΠΙΝΘΗΡΙΣΤΕΣ</a:t>
            </a:r>
          </a:p>
          <a:p>
            <a:pPr eaLnBrk="1" hangingPunct="1"/>
            <a:r>
              <a:rPr lang="el-GR" sz="1800" dirty="0" smtClean="0">
                <a:latin typeface="Times New Roman" pitchFamily="18" charset="0"/>
              </a:rPr>
              <a:t>ΚΕΡΑΜΙΚΟ – ΠΡΟΣΤΑΤΕΥΤΙΚΟ</a:t>
            </a:r>
          </a:p>
          <a:p>
            <a:pPr eaLnBrk="1" hangingPunct="1"/>
            <a:endParaRPr lang="el-GR" sz="1800" dirty="0" smtClean="0">
              <a:latin typeface="Times New Roman" pitchFamily="18" charset="0"/>
            </a:endParaRPr>
          </a:p>
          <a:p>
            <a:pPr eaLnBrk="1" hangingPunct="1"/>
            <a:r>
              <a:rPr lang="el-GR" sz="1800" dirty="0" smtClean="0">
                <a:latin typeface="Times New Roman" pitchFamily="18" charset="0"/>
              </a:rPr>
              <a:t>ΜΠΕΚ</a:t>
            </a:r>
          </a:p>
          <a:p>
            <a:pPr eaLnBrk="1" hangingPunct="1"/>
            <a:endParaRPr lang="el-GR" sz="1800" dirty="0" smtClean="0">
              <a:latin typeface="Times New Roman" pitchFamily="18" charset="0"/>
            </a:endParaRPr>
          </a:p>
          <a:p>
            <a:pPr eaLnBrk="1" hangingPunct="1"/>
            <a:r>
              <a:rPr lang="el-GR" sz="1800" dirty="0" smtClean="0">
                <a:latin typeface="Times New Roman" pitchFamily="18" charset="0"/>
              </a:rPr>
              <a:t>ΚΑΛΩΔΙΑ ΥΨΗΛΗΣ ΤΑΣΗΣ</a:t>
            </a:r>
          </a:p>
          <a:p>
            <a:pPr eaLnBrk="1" hangingPunct="1"/>
            <a:endParaRPr lang="el-GR" sz="1800" dirty="0" smtClean="0">
              <a:latin typeface="Times New Roman" pitchFamily="18" charset="0"/>
            </a:endParaRPr>
          </a:p>
          <a:p>
            <a:pPr eaLnBrk="1" hangingPunct="1"/>
            <a:endParaRPr lang="el-GR" sz="1800" dirty="0" smtClean="0">
              <a:latin typeface="Times New Roman" pitchFamily="18" charset="0"/>
            </a:endParaRPr>
          </a:p>
          <a:p>
            <a:pPr eaLnBrk="1" hangingPunct="1"/>
            <a:r>
              <a:rPr lang="el-GR" sz="1800" dirty="0" smtClean="0">
                <a:latin typeface="Times New Roman" pitchFamily="18" charset="0"/>
              </a:rPr>
              <a:t>ΣΩΛΗΝΑΣ ΠΡΟΣΑΓΩΓΗΣ ΠΕΤΡΕΛΑΙΟΥ</a:t>
            </a:r>
          </a:p>
          <a:p>
            <a:pPr eaLnBrk="1" hangingPunct="1"/>
            <a:endParaRPr lang="el-GR" sz="1800" dirty="0" smtClean="0">
              <a:latin typeface="Times New Roman" pitchFamily="18" charset="0"/>
            </a:endParaRPr>
          </a:p>
        </p:txBody>
      </p:sp>
      <p:pic>
        <p:nvPicPr>
          <p:cNvPr id="20484" name="Picture 4" descr="MERH KAYSTHRA"/>
          <p:cNvPicPr>
            <a:picLocks noChangeAspect="1" noChangeArrowheads="1"/>
          </p:cNvPicPr>
          <p:nvPr/>
        </p:nvPicPr>
        <p:blipFill>
          <a:blip r:embed="rId2" cstate="print"/>
          <a:srcRect/>
          <a:stretch>
            <a:fillRect/>
          </a:stretch>
        </p:blipFill>
        <p:spPr bwMode="auto">
          <a:xfrm>
            <a:off x="250825" y="1341438"/>
            <a:ext cx="4729163" cy="4103687"/>
          </a:xfrm>
          <a:prstGeom prst="rect">
            <a:avLst/>
          </a:prstGeom>
          <a:noFill/>
          <a:ln w="9525">
            <a:noFill/>
            <a:miter lim="800000"/>
            <a:headEnd/>
            <a:tailEnd/>
          </a:ln>
        </p:spPr>
      </p:pic>
      <p:sp>
        <p:nvSpPr>
          <p:cNvPr id="20485" name="Line 5"/>
          <p:cNvSpPr>
            <a:spLocks noChangeShapeType="1"/>
          </p:cNvSpPr>
          <p:nvPr/>
        </p:nvSpPr>
        <p:spPr bwMode="auto">
          <a:xfrm flipH="1">
            <a:off x="4140200" y="1773238"/>
            <a:ext cx="1152525" cy="719137"/>
          </a:xfrm>
          <a:prstGeom prst="line">
            <a:avLst/>
          </a:prstGeom>
          <a:noFill/>
          <a:ln w="9525">
            <a:solidFill>
              <a:srgbClr val="000066"/>
            </a:solidFill>
            <a:round/>
            <a:headEnd/>
            <a:tailEnd type="triangle" w="med" len="med"/>
          </a:ln>
        </p:spPr>
        <p:txBody>
          <a:bodyPr/>
          <a:lstStyle/>
          <a:p>
            <a:endParaRPr lang="el-GR"/>
          </a:p>
        </p:txBody>
      </p:sp>
      <p:sp>
        <p:nvSpPr>
          <p:cNvPr id="20486" name="Line 6"/>
          <p:cNvSpPr>
            <a:spLocks noChangeShapeType="1"/>
          </p:cNvSpPr>
          <p:nvPr/>
        </p:nvSpPr>
        <p:spPr bwMode="auto">
          <a:xfrm flipH="1">
            <a:off x="3635375" y="2420938"/>
            <a:ext cx="1657350" cy="360362"/>
          </a:xfrm>
          <a:prstGeom prst="line">
            <a:avLst/>
          </a:prstGeom>
          <a:noFill/>
          <a:ln w="9525">
            <a:solidFill>
              <a:srgbClr val="000066"/>
            </a:solidFill>
            <a:round/>
            <a:headEnd/>
            <a:tailEnd type="triangle" w="med" len="med"/>
          </a:ln>
        </p:spPr>
        <p:txBody>
          <a:bodyPr/>
          <a:lstStyle/>
          <a:p>
            <a:endParaRPr lang="el-GR"/>
          </a:p>
        </p:txBody>
      </p:sp>
      <p:sp>
        <p:nvSpPr>
          <p:cNvPr id="20487" name="Line 7"/>
          <p:cNvSpPr>
            <a:spLocks noChangeShapeType="1"/>
          </p:cNvSpPr>
          <p:nvPr/>
        </p:nvSpPr>
        <p:spPr bwMode="auto">
          <a:xfrm flipH="1" flipV="1">
            <a:off x="3419475" y="2924175"/>
            <a:ext cx="1800225" cy="504825"/>
          </a:xfrm>
          <a:prstGeom prst="line">
            <a:avLst/>
          </a:prstGeom>
          <a:noFill/>
          <a:ln w="9525">
            <a:solidFill>
              <a:srgbClr val="000066"/>
            </a:solidFill>
            <a:round/>
            <a:headEnd/>
            <a:tailEnd type="triangle" w="med" len="med"/>
          </a:ln>
        </p:spPr>
        <p:txBody>
          <a:bodyPr/>
          <a:lstStyle/>
          <a:p>
            <a:endParaRPr lang="el-GR"/>
          </a:p>
        </p:txBody>
      </p:sp>
      <p:sp>
        <p:nvSpPr>
          <p:cNvPr id="20488" name="Line 8"/>
          <p:cNvSpPr>
            <a:spLocks noChangeShapeType="1"/>
          </p:cNvSpPr>
          <p:nvPr/>
        </p:nvSpPr>
        <p:spPr bwMode="auto">
          <a:xfrm flipH="1" flipV="1">
            <a:off x="971550" y="2565400"/>
            <a:ext cx="4321175" cy="1511300"/>
          </a:xfrm>
          <a:prstGeom prst="line">
            <a:avLst/>
          </a:prstGeom>
          <a:noFill/>
          <a:ln w="9525">
            <a:solidFill>
              <a:srgbClr val="000066"/>
            </a:solidFill>
            <a:round/>
            <a:headEnd/>
            <a:tailEnd type="triangle" w="med" len="med"/>
          </a:ln>
        </p:spPr>
        <p:txBody>
          <a:bodyPr/>
          <a:lstStyle/>
          <a:p>
            <a:endParaRPr lang="el-GR"/>
          </a:p>
        </p:txBody>
      </p:sp>
      <p:sp>
        <p:nvSpPr>
          <p:cNvPr id="20489" name="Line 9"/>
          <p:cNvSpPr>
            <a:spLocks noChangeShapeType="1"/>
          </p:cNvSpPr>
          <p:nvPr/>
        </p:nvSpPr>
        <p:spPr bwMode="auto">
          <a:xfrm flipH="1" flipV="1">
            <a:off x="1331913" y="3357563"/>
            <a:ext cx="4032250" cy="1727200"/>
          </a:xfrm>
          <a:prstGeom prst="line">
            <a:avLst/>
          </a:prstGeom>
          <a:noFill/>
          <a:ln w="9525">
            <a:solidFill>
              <a:srgbClr val="000066"/>
            </a:solidFill>
            <a:round/>
            <a:headEnd/>
            <a:tailEnd type="triangle" w="med" len="med"/>
          </a:ln>
        </p:spPr>
        <p:txBody>
          <a:bodyPr/>
          <a:lstStyle/>
          <a:p>
            <a:endParaRPr lang="el-GR"/>
          </a:p>
        </p:txBody>
      </p:sp>
      <p:cxnSp>
        <p:nvCxnSpPr>
          <p:cNvPr id="11" name="10 - Ευθύγραμμο βέλος σύνδεσης"/>
          <p:cNvCxnSpPr/>
          <p:nvPr/>
        </p:nvCxnSpPr>
        <p:spPr>
          <a:xfrm rot="10800000">
            <a:off x="2714612" y="2643182"/>
            <a:ext cx="2500330" cy="142876"/>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hangingPunct="1">
              <a:defRPr/>
            </a:pPr>
            <a:r>
              <a:rPr lang="el-GR" sz="2800" cap="none" dirty="0" smtClean="0">
                <a:effectLst/>
                <a:latin typeface="Times New Roman" pitchFamily="18" charset="0"/>
              </a:rPr>
              <a:t>ΚΑΤΑΣΚΕΥΑΣΤΙΚΑ ΜΕΡΗ ΠΙΕΣΤΙΚΟΥ ΚΑΥΣΤΗΡΑ</a:t>
            </a:r>
            <a:endParaRPr lang="el-GR" sz="2800" dirty="0"/>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E98E6603-06CE-4BAA-8317-D1DB29D74A07}" type="slidenum">
              <a:rPr lang="el-GR" smtClean="0"/>
              <a:pPr>
                <a:defRPr/>
              </a:pPr>
              <a:t>12</a:t>
            </a:fld>
            <a:endParaRPr lang="el-GR"/>
          </a:p>
        </p:txBody>
      </p:sp>
      <p:pic>
        <p:nvPicPr>
          <p:cNvPr id="21510" name="Picture 2" descr="C:\Users\cris\Desktop\skanarismata\kaystires\dikes mou\IMG_3009.JPG"/>
          <p:cNvPicPr>
            <a:picLocks noGrp="1" noChangeAspect="1" noChangeArrowheads="1"/>
          </p:cNvPicPr>
          <p:nvPr>
            <p:ph idx="1"/>
          </p:nvPr>
        </p:nvPicPr>
        <p:blipFill>
          <a:blip r:embed="rId2" cstate="print"/>
          <a:srcRect/>
          <a:stretch>
            <a:fillRect/>
          </a:stretch>
        </p:blipFill>
        <p:spPr>
          <a:xfrm>
            <a:off x="428625" y="1785938"/>
            <a:ext cx="4214813" cy="4071937"/>
          </a:xfrm>
          <a:noFill/>
        </p:spPr>
      </p:pic>
      <p:sp>
        <p:nvSpPr>
          <p:cNvPr id="8" name="Rectangle 3"/>
          <p:cNvSpPr txBox="1">
            <a:spLocks/>
          </p:cNvSpPr>
          <p:nvPr/>
        </p:nvSpPr>
        <p:spPr bwMode="auto">
          <a:xfrm>
            <a:off x="5076825" y="1554163"/>
            <a:ext cx="3914775" cy="4525962"/>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defRPr/>
            </a:pPr>
            <a:r>
              <a:rPr lang="el-GR" dirty="0" smtClean="0">
                <a:solidFill>
                  <a:schemeClr val="tx2"/>
                </a:solidFill>
                <a:latin typeface="Times New Roman" pitchFamily="18" charset="0"/>
                <a:cs typeface="+mn-cs"/>
              </a:rPr>
              <a:t>ΠΤΕΡΩΤΗ ΠΡΟΣΑΓΩΓΗΣ ΑΕΡΑ</a:t>
            </a:r>
            <a:endParaRPr lang="el-GR" dirty="0">
              <a:solidFill>
                <a:schemeClr val="tx2"/>
              </a:solidFill>
              <a:latin typeface="Times New Roman" pitchFamily="18" charset="0"/>
              <a:cs typeface="+mn-cs"/>
            </a:endParaRPr>
          </a:p>
          <a:p>
            <a:pPr marL="342900" indent="-342900">
              <a:spcBef>
                <a:spcPct val="20000"/>
              </a:spcBef>
              <a:buClr>
                <a:schemeClr val="accent1"/>
              </a:buClr>
              <a:buSzPct val="70000"/>
              <a:buFont typeface="Wingdings 2" pitchFamily="18" charset="2"/>
              <a:buChar char=""/>
              <a:defRPr/>
            </a:pPr>
            <a:endParaRPr lang="el-GR" dirty="0">
              <a:solidFill>
                <a:schemeClr val="tx2"/>
              </a:solidFill>
              <a:latin typeface="Times New Roman" pitchFamily="18" charset="0"/>
              <a:cs typeface="+mn-cs"/>
            </a:endParaRPr>
          </a:p>
          <a:p>
            <a:pPr marL="342900" indent="-342900">
              <a:spcBef>
                <a:spcPct val="20000"/>
              </a:spcBef>
              <a:buClr>
                <a:schemeClr val="accent1"/>
              </a:buClr>
              <a:buSzPct val="70000"/>
              <a:buFont typeface="Wingdings 2" pitchFamily="18" charset="2"/>
              <a:buChar char=""/>
              <a:defRPr/>
            </a:pPr>
            <a:r>
              <a:rPr lang="el-GR" dirty="0">
                <a:solidFill>
                  <a:schemeClr val="tx2"/>
                </a:solidFill>
                <a:latin typeface="Times New Roman" pitchFamily="18" charset="0"/>
              </a:rPr>
              <a:t>ΚΑΛΩΔΙΑ ΥΨΗΛΗΣ ΤΑΣΗΣ</a:t>
            </a:r>
          </a:p>
          <a:p>
            <a:pPr marL="342900" indent="-342900">
              <a:spcBef>
                <a:spcPct val="20000"/>
              </a:spcBef>
              <a:buClr>
                <a:schemeClr val="accent1"/>
              </a:buClr>
              <a:buSzPct val="70000"/>
              <a:buFont typeface="Wingdings 2" pitchFamily="18" charset="2"/>
              <a:buChar char=""/>
              <a:defRPr/>
            </a:pPr>
            <a:endParaRPr lang="el-GR" dirty="0">
              <a:solidFill>
                <a:schemeClr val="tx2"/>
              </a:solidFill>
              <a:latin typeface="Times New Roman" pitchFamily="18" charset="0"/>
              <a:cs typeface="+mn-cs"/>
            </a:endParaRPr>
          </a:p>
          <a:p>
            <a:pPr marL="342900" indent="-342900">
              <a:spcBef>
                <a:spcPct val="20000"/>
              </a:spcBef>
              <a:buClr>
                <a:schemeClr val="accent1"/>
              </a:buClr>
              <a:buSzPct val="70000"/>
              <a:buFont typeface="Wingdings 2" pitchFamily="18" charset="2"/>
              <a:buChar char=""/>
              <a:defRPr/>
            </a:pPr>
            <a:endParaRPr lang="el-GR" dirty="0">
              <a:solidFill>
                <a:schemeClr val="tx2"/>
              </a:solidFill>
              <a:latin typeface="Times New Roman" pitchFamily="18" charset="0"/>
              <a:cs typeface="+mn-cs"/>
            </a:endParaRPr>
          </a:p>
          <a:p>
            <a:pPr marL="342900" indent="-342900">
              <a:spcBef>
                <a:spcPct val="20000"/>
              </a:spcBef>
              <a:buClr>
                <a:schemeClr val="accent1"/>
              </a:buClr>
              <a:buSzPct val="70000"/>
              <a:buFont typeface="Wingdings 2" pitchFamily="18" charset="2"/>
              <a:buChar char=""/>
              <a:defRPr/>
            </a:pPr>
            <a:r>
              <a:rPr lang="el-GR" dirty="0">
                <a:solidFill>
                  <a:schemeClr val="tx2"/>
                </a:solidFill>
                <a:latin typeface="Times New Roman" pitchFamily="18" charset="0"/>
                <a:cs typeface="+mn-cs"/>
              </a:rPr>
              <a:t>ΣΩΛΗΝΑΣ ΠΡΟΣΑΓΩΓΗΣ ΠΕΤΡΕΛΑΙΟΥ</a:t>
            </a:r>
          </a:p>
          <a:p>
            <a:pPr marL="342900" indent="-342900">
              <a:spcBef>
                <a:spcPct val="20000"/>
              </a:spcBef>
              <a:buClr>
                <a:schemeClr val="accent1"/>
              </a:buClr>
              <a:buSzPct val="70000"/>
              <a:buFont typeface="Wingdings 2" pitchFamily="18" charset="2"/>
              <a:buChar char=""/>
              <a:defRPr/>
            </a:pPr>
            <a:endParaRPr lang="el-GR" dirty="0">
              <a:solidFill>
                <a:schemeClr val="tx2"/>
              </a:solidFill>
              <a:latin typeface="Times New Roman" pitchFamily="18" charset="0"/>
              <a:cs typeface="+mn-cs"/>
            </a:endParaRPr>
          </a:p>
          <a:p>
            <a:pPr marL="342900" indent="-342900">
              <a:spcBef>
                <a:spcPct val="20000"/>
              </a:spcBef>
              <a:buClr>
                <a:schemeClr val="accent1"/>
              </a:buClr>
              <a:buSzPct val="70000"/>
              <a:buFont typeface="Wingdings 2" pitchFamily="18" charset="2"/>
              <a:buChar char=""/>
              <a:defRPr/>
            </a:pPr>
            <a:endParaRPr lang="el-GR" dirty="0">
              <a:solidFill>
                <a:schemeClr val="tx2"/>
              </a:solidFill>
              <a:latin typeface="Times New Roman" pitchFamily="18" charset="0"/>
              <a:cs typeface="+mn-cs"/>
            </a:endParaRPr>
          </a:p>
          <a:p>
            <a:pPr marL="342900" indent="-342900">
              <a:spcBef>
                <a:spcPct val="20000"/>
              </a:spcBef>
              <a:buClr>
                <a:schemeClr val="accent1"/>
              </a:buClr>
              <a:buSzPct val="70000"/>
              <a:buFont typeface="Wingdings 2" pitchFamily="18" charset="2"/>
              <a:buChar char=""/>
              <a:defRPr/>
            </a:pPr>
            <a:r>
              <a:rPr lang="el-GR" dirty="0">
                <a:solidFill>
                  <a:schemeClr val="tx2"/>
                </a:solidFill>
                <a:latin typeface="Times New Roman" pitchFamily="18" charset="0"/>
                <a:cs typeface="+mn-cs"/>
              </a:rPr>
              <a:t>ΦΩΤΟΚΥΤΤΑΡΟ</a:t>
            </a:r>
          </a:p>
          <a:p>
            <a:pPr marL="342900" indent="-342900">
              <a:spcBef>
                <a:spcPct val="20000"/>
              </a:spcBef>
              <a:buClr>
                <a:schemeClr val="accent1"/>
              </a:buClr>
              <a:buSzPct val="70000"/>
              <a:buFont typeface="Wingdings 2" pitchFamily="18" charset="2"/>
              <a:buChar char=""/>
              <a:defRPr/>
            </a:pPr>
            <a:endParaRPr lang="el-GR" dirty="0">
              <a:solidFill>
                <a:schemeClr val="tx2"/>
              </a:solidFill>
              <a:latin typeface="Times New Roman" pitchFamily="18" charset="0"/>
              <a:cs typeface="+mn-cs"/>
            </a:endParaRPr>
          </a:p>
          <a:p>
            <a:pPr marL="342900" indent="-342900">
              <a:spcBef>
                <a:spcPct val="20000"/>
              </a:spcBef>
              <a:buClr>
                <a:schemeClr val="accent1"/>
              </a:buClr>
              <a:buSzPct val="70000"/>
              <a:buFont typeface="Wingdings 2" pitchFamily="18" charset="2"/>
              <a:buChar char=""/>
              <a:defRPr/>
            </a:pPr>
            <a:endParaRPr lang="el-GR" dirty="0">
              <a:solidFill>
                <a:schemeClr val="tx2"/>
              </a:solidFill>
              <a:latin typeface="Times New Roman" pitchFamily="18" charset="0"/>
              <a:cs typeface="+mn-cs"/>
            </a:endParaRPr>
          </a:p>
          <a:p>
            <a:pPr marL="342900" indent="-342900">
              <a:spcBef>
                <a:spcPct val="20000"/>
              </a:spcBef>
              <a:buClr>
                <a:schemeClr val="accent1"/>
              </a:buClr>
              <a:buSzPct val="70000"/>
              <a:buFont typeface="Wingdings 2" pitchFamily="18" charset="2"/>
              <a:buChar char=""/>
              <a:defRPr/>
            </a:pPr>
            <a:endParaRPr lang="el-GR" dirty="0">
              <a:solidFill>
                <a:schemeClr val="tx2"/>
              </a:solidFill>
              <a:latin typeface="Times New Roman" pitchFamily="18" charset="0"/>
              <a:cs typeface="+mn-cs"/>
            </a:endParaRPr>
          </a:p>
          <a:p>
            <a:pPr marL="342900" indent="-342900">
              <a:spcBef>
                <a:spcPct val="20000"/>
              </a:spcBef>
              <a:buClr>
                <a:schemeClr val="accent1"/>
              </a:buClr>
              <a:buSzPct val="70000"/>
              <a:buFont typeface="Wingdings 2" pitchFamily="18" charset="2"/>
              <a:buChar char=""/>
              <a:defRPr/>
            </a:pPr>
            <a:endParaRPr lang="el-GR" dirty="0">
              <a:solidFill>
                <a:schemeClr val="tx2"/>
              </a:solidFill>
              <a:latin typeface="Times New Roman" pitchFamily="18" charset="0"/>
              <a:cs typeface="+mn-cs"/>
            </a:endParaRPr>
          </a:p>
        </p:txBody>
      </p:sp>
      <p:cxnSp>
        <p:nvCxnSpPr>
          <p:cNvPr id="10" name="9 - Ευθύγραμμο βέλος σύνδεσης"/>
          <p:cNvCxnSpPr/>
          <p:nvPr/>
        </p:nvCxnSpPr>
        <p:spPr>
          <a:xfrm rot="10800000" flipV="1">
            <a:off x="2143125" y="1714500"/>
            <a:ext cx="3143250" cy="2071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5400000">
            <a:off x="4107656" y="2464594"/>
            <a:ext cx="1214438"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rot="10800000" flipV="1">
            <a:off x="2928938" y="2428875"/>
            <a:ext cx="2357437" cy="1285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rot="5400000">
            <a:off x="4071937" y="3429001"/>
            <a:ext cx="1285875"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rot="10800000" flipV="1">
            <a:off x="4143375" y="4643438"/>
            <a:ext cx="1071563" cy="64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l-GR" cap="none" dirty="0" smtClean="0">
                <a:effectLst/>
                <a:latin typeface="Times New Roman" pitchFamily="18" charset="0"/>
              </a:rPr>
              <a:t>      </a:t>
            </a:r>
            <a:r>
              <a:rPr lang="el-GR" sz="2800" cap="none" dirty="0" smtClean="0">
                <a:effectLst/>
                <a:latin typeface="Times New Roman" pitchFamily="18" charset="0"/>
              </a:rPr>
              <a:t>ΡΥΘΜΙΣΕΙΣ ΚΑΥΣΤΗΡΩΝ</a:t>
            </a:r>
          </a:p>
        </p:txBody>
      </p:sp>
      <p:sp>
        <p:nvSpPr>
          <p:cNvPr id="23555" name="Rectangle 3"/>
          <p:cNvSpPr>
            <a:spLocks noGrp="1"/>
          </p:cNvSpPr>
          <p:nvPr>
            <p:ph type="body" idx="4294967295"/>
          </p:nvPr>
        </p:nvSpPr>
        <p:spPr>
          <a:xfrm>
            <a:off x="4859338" y="1554163"/>
            <a:ext cx="4132262" cy="4467225"/>
          </a:xfrm>
        </p:spPr>
        <p:txBody>
          <a:bodyPr/>
          <a:lstStyle/>
          <a:p>
            <a:pPr eaLnBrk="1" hangingPunct="1">
              <a:lnSpc>
                <a:spcPct val="80000"/>
              </a:lnSpc>
            </a:pPr>
            <a:r>
              <a:rPr lang="el-GR" sz="1600" dirty="0" smtClean="0">
                <a:latin typeface="Times New Roman" pitchFamily="18" charset="0"/>
              </a:rPr>
              <a:t>ΡΥΘΜΙΣΗ  ΔΙΑΚΕΝΟΥ ΑΚΙΔΩΝ</a:t>
            </a:r>
          </a:p>
          <a:p>
            <a:pPr eaLnBrk="1" hangingPunct="1">
              <a:lnSpc>
                <a:spcPct val="80000"/>
              </a:lnSpc>
            </a:pPr>
            <a:endParaRPr lang="el-GR" sz="1600" dirty="0" smtClean="0">
              <a:latin typeface="Times New Roman" pitchFamily="18" charset="0"/>
            </a:endParaRPr>
          </a:p>
          <a:p>
            <a:pPr eaLnBrk="1" hangingPunct="1">
              <a:lnSpc>
                <a:spcPct val="80000"/>
              </a:lnSpc>
              <a:buFont typeface="Wingdings 2" pitchFamily="18" charset="2"/>
              <a:buNone/>
            </a:pPr>
            <a:endParaRPr lang="el-GR" sz="1600" dirty="0" smtClean="0">
              <a:latin typeface="Times New Roman" pitchFamily="18" charset="0"/>
            </a:endParaRPr>
          </a:p>
          <a:p>
            <a:pPr eaLnBrk="1" hangingPunct="1">
              <a:lnSpc>
                <a:spcPct val="80000"/>
              </a:lnSpc>
              <a:buFont typeface="Wingdings 2" pitchFamily="18" charset="2"/>
              <a:buNone/>
            </a:pPr>
            <a:endParaRPr lang="el-GR" sz="1600" dirty="0" smtClean="0">
              <a:latin typeface="Times New Roman" pitchFamily="18" charset="0"/>
            </a:endParaRPr>
          </a:p>
          <a:p>
            <a:pPr eaLnBrk="1" hangingPunct="1">
              <a:lnSpc>
                <a:spcPct val="80000"/>
              </a:lnSpc>
              <a:buFont typeface="Wingdings 2" pitchFamily="18" charset="2"/>
              <a:buNone/>
            </a:pPr>
            <a:endParaRPr lang="en-US" sz="1600" dirty="0" smtClean="0">
              <a:latin typeface="Times New Roman" pitchFamily="18" charset="0"/>
            </a:endParaRPr>
          </a:p>
          <a:p>
            <a:pPr eaLnBrk="1" hangingPunct="1">
              <a:lnSpc>
                <a:spcPct val="80000"/>
              </a:lnSpc>
              <a:buFont typeface="Wingdings 2" pitchFamily="18" charset="2"/>
              <a:buNone/>
            </a:pPr>
            <a:endParaRPr lang="en-US" sz="1600" dirty="0" smtClean="0">
              <a:latin typeface="Times New Roman" pitchFamily="18" charset="0"/>
            </a:endParaRPr>
          </a:p>
          <a:p>
            <a:pPr eaLnBrk="1" hangingPunct="1">
              <a:lnSpc>
                <a:spcPct val="80000"/>
              </a:lnSpc>
              <a:buFont typeface="Wingdings 2" pitchFamily="18" charset="2"/>
              <a:buNone/>
            </a:pPr>
            <a:endParaRPr lang="el-GR" sz="1600" dirty="0" smtClean="0">
              <a:latin typeface="Times New Roman" pitchFamily="18" charset="0"/>
            </a:endParaRPr>
          </a:p>
          <a:p>
            <a:pPr eaLnBrk="1" hangingPunct="1">
              <a:lnSpc>
                <a:spcPct val="80000"/>
              </a:lnSpc>
              <a:buFont typeface="Wingdings 2" pitchFamily="18" charset="2"/>
              <a:buNone/>
            </a:pPr>
            <a:endParaRPr lang="el-GR" sz="1600" dirty="0" smtClean="0">
              <a:latin typeface="Times New Roman" pitchFamily="18" charset="0"/>
            </a:endParaRPr>
          </a:p>
          <a:p>
            <a:pPr eaLnBrk="1" hangingPunct="1">
              <a:lnSpc>
                <a:spcPct val="80000"/>
              </a:lnSpc>
            </a:pPr>
            <a:r>
              <a:rPr lang="el-GR" sz="1600" dirty="0" smtClean="0">
                <a:latin typeface="Times New Roman" pitchFamily="18" charset="0"/>
              </a:rPr>
              <a:t>ΡΥΘΜΙΣΗ ΑΠΟΣΤΑΣΗΣ ΑΚΙΔΩΝ ΑΠΌ ΤΗΝ ΚΕΦΑΛΗ  ΤΟΥ ΜΠΕΚ.</a:t>
            </a:r>
          </a:p>
          <a:p>
            <a:pPr eaLnBrk="1" hangingPunct="1">
              <a:lnSpc>
                <a:spcPct val="80000"/>
              </a:lnSpc>
            </a:pPr>
            <a:endParaRPr lang="el-GR" sz="1600" dirty="0" smtClean="0">
              <a:latin typeface="Times New Roman" pitchFamily="18" charset="0"/>
            </a:endParaRPr>
          </a:p>
          <a:p>
            <a:pPr eaLnBrk="1" hangingPunct="1">
              <a:lnSpc>
                <a:spcPct val="80000"/>
              </a:lnSpc>
            </a:pPr>
            <a:endParaRPr lang="el-GR" sz="1600" dirty="0" smtClean="0">
              <a:latin typeface="Times New Roman" pitchFamily="18" charset="0"/>
            </a:endParaRPr>
          </a:p>
          <a:p>
            <a:pPr eaLnBrk="1" hangingPunct="1">
              <a:lnSpc>
                <a:spcPct val="80000"/>
              </a:lnSpc>
            </a:pPr>
            <a:endParaRPr lang="el-GR" sz="1600" dirty="0" smtClean="0">
              <a:latin typeface="Times New Roman" pitchFamily="18" charset="0"/>
            </a:endParaRPr>
          </a:p>
          <a:p>
            <a:pPr eaLnBrk="1" hangingPunct="1">
              <a:lnSpc>
                <a:spcPct val="80000"/>
              </a:lnSpc>
            </a:pPr>
            <a:r>
              <a:rPr lang="el-GR" sz="1600" dirty="0" smtClean="0">
                <a:latin typeface="Times New Roman" pitchFamily="18" charset="0"/>
              </a:rPr>
              <a:t>ΡΥΘΜΙΣΕΙΣ ΑΠΟΣΤΑΣΕΩΝ ΤΗΣ ΚΕΦΑΛΗΣ ΤΟΥ ΜΠΕΚ ΑΠΌ ΤΟΝ ΣΤΡΟΒΙΛΙΣΤΗ ΚΑΙ ΤΗΝ ΑΚΡΗ ΤΗΣ ΜΠΟΥΚΑΣ.</a:t>
            </a:r>
          </a:p>
          <a:p>
            <a:pPr eaLnBrk="1" hangingPunct="1">
              <a:lnSpc>
                <a:spcPct val="80000"/>
              </a:lnSpc>
            </a:pPr>
            <a:endParaRPr lang="el-GR" sz="1600" dirty="0" smtClean="0">
              <a:latin typeface="Times New Roman" pitchFamily="18" charset="0"/>
            </a:endParaRPr>
          </a:p>
        </p:txBody>
      </p:sp>
      <p:pic>
        <p:nvPicPr>
          <p:cNvPr id="23556" name="Picture 4" descr="K3_0003"/>
          <p:cNvPicPr>
            <a:picLocks noChangeAspect="1" noChangeArrowheads="1"/>
          </p:cNvPicPr>
          <p:nvPr/>
        </p:nvPicPr>
        <p:blipFill>
          <a:blip r:embed="rId2" cstate="print"/>
          <a:srcRect/>
          <a:stretch>
            <a:fillRect/>
          </a:stretch>
        </p:blipFill>
        <p:spPr bwMode="auto">
          <a:xfrm>
            <a:off x="250825" y="1484313"/>
            <a:ext cx="4465638" cy="2232025"/>
          </a:xfrm>
          <a:prstGeom prst="rect">
            <a:avLst/>
          </a:prstGeom>
          <a:noFill/>
          <a:ln w="9525">
            <a:noFill/>
            <a:miter lim="800000"/>
            <a:headEnd/>
            <a:tailEnd/>
          </a:ln>
        </p:spPr>
      </p:pic>
      <p:sp>
        <p:nvSpPr>
          <p:cNvPr id="23557" name="Line 5"/>
          <p:cNvSpPr>
            <a:spLocks noChangeShapeType="1"/>
          </p:cNvSpPr>
          <p:nvPr/>
        </p:nvSpPr>
        <p:spPr bwMode="auto">
          <a:xfrm flipH="1">
            <a:off x="4284663" y="1773238"/>
            <a:ext cx="719137" cy="1439862"/>
          </a:xfrm>
          <a:prstGeom prst="line">
            <a:avLst/>
          </a:prstGeom>
          <a:noFill/>
          <a:ln w="9525">
            <a:solidFill>
              <a:srgbClr val="000066"/>
            </a:solidFill>
            <a:round/>
            <a:headEnd/>
            <a:tailEnd type="triangle" w="med" len="med"/>
          </a:ln>
        </p:spPr>
        <p:txBody>
          <a:bodyPr/>
          <a:lstStyle/>
          <a:p>
            <a:endParaRPr lang="el-GR"/>
          </a:p>
        </p:txBody>
      </p:sp>
      <p:pic>
        <p:nvPicPr>
          <p:cNvPr id="23558" name="Picture 7" descr="K2_0004"/>
          <p:cNvPicPr>
            <a:picLocks noChangeAspect="1" noChangeArrowheads="1"/>
          </p:cNvPicPr>
          <p:nvPr/>
        </p:nvPicPr>
        <p:blipFill>
          <a:blip r:embed="rId3" cstate="print"/>
          <a:srcRect/>
          <a:stretch>
            <a:fillRect/>
          </a:stretch>
        </p:blipFill>
        <p:spPr bwMode="auto">
          <a:xfrm>
            <a:off x="250825" y="3789363"/>
            <a:ext cx="4465638" cy="2808287"/>
          </a:xfrm>
          <a:prstGeom prst="rect">
            <a:avLst/>
          </a:prstGeom>
          <a:noFill/>
          <a:ln w="9525">
            <a:noFill/>
            <a:miter lim="800000"/>
            <a:headEnd/>
            <a:tailEnd/>
          </a:ln>
        </p:spPr>
      </p:pic>
      <p:sp>
        <p:nvSpPr>
          <p:cNvPr id="23559" name="Line 9"/>
          <p:cNvSpPr>
            <a:spLocks noChangeShapeType="1"/>
          </p:cNvSpPr>
          <p:nvPr/>
        </p:nvSpPr>
        <p:spPr bwMode="auto">
          <a:xfrm flipH="1">
            <a:off x="684213" y="4941888"/>
            <a:ext cx="4319587" cy="935037"/>
          </a:xfrm>
          <a:prstGeom prst="line">
            <a:avLst/>
          </a:prstGeom>
          <a:noFill/>
          <a:ln w="9525">
            <a:solidFill>
              <a:srgbClr val="000066"/>
            </a:solidFill>
            <a:round/>
            <a:headEnd/>
            <a:tailEnd type="triangle" w="med" len="med"/>
          </a:ln>
        </p:spPr>
        <p:txBody>
          <a:bodyPr/>
          <a:lstStyle/>
          <a:p>
            <a:endParaRPr lang="el-GR"/>
          </a:p>
        </p:txBody>
      </p:sp>
      <p:sp>
        <p:nvSpPr>
          <p:cNvPr id="23560" name="Line 10"/>
          <p:cNvSpPr>
            <a:spLocks noChangeShapeType="1"/>
          </p:cNvSpPr>
          <p:nvPr/>
        </p:nvSpPr>
        <p:spPr bwMode="auto">
          <a:xfrm flipH="1" flipV="1">
            <a:off x="1187450" y="3284538"/>
            <a:ext cx="3889375" cy="431800"/>
          </a:xfrm>
          <a:prstGeom prst="line">
            <a:avLst/>
          </a:prstGeom>
          <a:noFill/>
          <a:ln w="9525">
            <a:solidFill>
              <a:srgbClr val="000066"/>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cap="none" dirty="0" smtClean="0">
                <a:effectLst/>
                <a:latin typeface="Times New Roman" pitchFamily="18" charset="0"/>
              </a:rPr>
              <a:t>ΡΥΘΜΙΣΕΙΣ ΚΑΥΣΤΗΡΩΝ</a:t>
            </a:r>
            <a:endParaRPr lang="el-GR" sz="2800" dirty="0"/>
          </a:p>
        </p:txBody>
      </p:sp>
      <p:sp>
        <p:nvSpPr>
          <p:cNvPr id="3" name="2 - Θέση περιεχομένου"/>
          <p:cNvSpPr>
            <a:spLocks noGrp="1"/>
          </p:cNvSpPr>
          <p:nvPr>
            <p:ph idx="1"/>
          </p:nvPr>
        </p:nvSpPr>
        <p:spPr>
          <a:xfrm>
            <a:off x="3929058" y="1554163"/>
            <a:ext cx="5062542" cy="4525962"/>
          </a:xfrm>
        </p:spPr>
        <p:txBody>
          <a:bodyPr/>
          <a:lstStyle/>
          <a:p>
            <a:r>
              <a:rPr lang="el-GR" sz="2000" dirty="0" smtClean="0">
                <a:latin typeface="Times New Roman" pitchFamily="18" charset="0"/>
                <a:cs typeface="Times New Roman" pitchFamily="18" charset="0"/>
              </a:rPr>
              <a:t>ΡΥΘΜΙΣΗ ΑΕΡΑ ΚΑΥΣΗΣ</a:t>
            </a: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r>
              <a:rPr lang="el-GR" sz="2000" dirty="0" smtClean="0">
                <a:latin typeface="Times New Roman" pitchFamily="18" charset="0"/>
              </a:rPr>
              <a:t>ΡΥΘΜΙΣΗ ΑΠΟΣΤΑΣΕΩΝ ΤΗΣ ΚΕΦΑΛΗΣ ΤΟΥ ΜΠΕΚ ΑΠΌ ΤΟΝ ΣΤΡΟΒΙΛΙΣΤΗ ΚΑΙ ΤΗΝ ΑΚΡΗ ΤΗΣ ΜΠΟΥΚΑΣ</a:t>
            </a:r>
            <a:endParaRPr lang="el-GR" sz="2000" dirty="0" smtClean="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p:txBody>
      </p:sp>
      <p:sp>
        <p:nvSpPr>
          <p:cNvPr id="4" name="3 - Θέση ημερομηνίας"/>
          <p:cNvSpPr>
            <a:spLocks noGrp="1"/>
          </p:cNvSpPr>
          <p:nvPr>
            <p:ph type="dt" sz="half" idx="10"/>
          </p:nvPr>
        </p:nvSpPr>
        <p:spPr/>
        <p:txBody>
          <a:bodyPr/>
          <a:lstStyle/>
          <a:p>
            <a:pPr>
              <a:defRPr/>
            </a:pPr>
            <a:r>
              <a:rPr lang="el-GR" smtClean="0"/>
              <a:t>1/5/2011</a:t>
            </a: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4C6BE1F5-6350-4838-B4C1-F79AE6DD6F40}" type="slidenum">
              <a:rPr lang="el-GR" smtClean="0"/>
              <a:pPr>
                <a:defRPr/>
              </a:pPr>
              <a:t>14</a:t>
            </a:fld>
            <a:endParaRPr lang="el-GR"/>
          </a:p>
        </p:txBody>
      </p:sp>
      <p:pic>
        <p:nvPicPr>
          <p:cNvPr id="62467" name="Picture 3" descr="C:\Users\cris\Desktop\skanarismata\kaystires\dikes mou\RYTHM1.jpg"/>
          <p:cNvPicPr>
            <a:picLocks noChangeAspect="1" noChangeArrowheads="1"/>
          </p:cNvPicPr>
          <p:nvPr/>
        </p:nvPicPr>
        <p:blipFill>
          <a:blip r:embed="rId2" cstate="print"/>
          <a:srcRect/>
          <a:stretch>
            <a:fillRect/>
          </a:stretch>
        </p:blipFill>
        <p:spPr bwMode="auto">
          <a:xfrm>
            <a:off x="285720" y="1285860"/>
            <a:ext cx="3143272" cy="2540000"/>
          </a:xfrm>
          <a:prstGeom prst="rect">
            <a:avLst/>
          </a:prstGeom>
          <a:noFill/>
        </p:spPr>
      </p:pic>
      <p:pic>
        <p:nvPicPr>
          <p:cNvPr id="62468" name="Picture 4" descr="C:\Users\cris\Desktop\skanarismata\kaystires\dikes mou\IMG_2993.JPG"/>
          <p:cNvPicPr>
            <a:picLocks noChangeAspect="1" noChangeArrowheads="1"/>
          </p:cNvPicPr>
          <p:nvPr/>
        </p:nvPicPr>
        <p:blipFill>
          <a:blip r:embed="rId3" cstate="print"/>
          <a:srcRect/>
          <a:stretch>
            <a:fillRect/>
          </a:stretch>
        </p:blipFill>
        <p:spPr bwMode="auto">
          <a:xfrm>
            <a:off x="285720" y="4000504"/>
            <a:ext cx="3214710" cy="2540000"/>
          </a:xfrm>
          <a:prstGeom prst="rect">
            <a:avLst/>
          </a:prstGeom>
          <a:noFill/>
        </p:spPr>
      </p:pic>
      <p:cxnSp>
        <p:nvCxnSpPr>
          <p:cNvPr id="11" name="10 - Ευθύγραμμο βέλος σύνδεσης"/>
          <p:cNvCxnSpPr/>
          <p:nvPr/>
        </p:nvCxnSpPr>
        <p:spPr>
          <a:xfrm rot="10800000" flipV="1">
            <a:off x="1214414" y="4357694"/>
            <a:ext cx="2928958" cy="428628"/>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rot="10800000" flipV="1">
            <a:off x="1785918" y="1785926"/>
            <a:ext cx="2286016" cy="571504"/>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l-GR" sz="2800" cap="none" smtClean="0">
                <a:effectLst/>
                <a:latin typeface="Times New Roman" pitchFamily="18" charset="0"/>
              </a:rPr>
              <a:t>       ΑΝΤΛΙΑ ΠΕΤΡΕΛΑΙΟΥ ΤΟΥ ΚΑΥΣΤΗΡΑ</a:t>
            </a:r>
          </a:p>
        </p:txBody>
      </p:sp>
      <p:sp>
        <p:nvSpPr>
          <p:cNvPr id="22531" name="Rectangle 3"/>
          <p:cNvSpPr>
            <a:spLocks noGrp="1"/>
          </p:cNvSpPr>
          <p:nvPr>
            <p:ph type="body" idx="4294967295"/>
          </p:nvPr>
        </p:nvSpPr>
        <p:spPr>
          <a:xfrm>
            <a:off x="3779838" y="1554163"/>
            <a:ext cx="5211762" cy="4525962"/>
          </a:xfrm>
        </p:spPr>
        <p:txBody>
          <a:bodyPr/>
          <a:lstStyle/>
          <a:p>
            <a:pPr eaLnBrk="1" hangingPunct="1"/>
            <a:r>
              <a:rPr lang="el-GR" sz="1800" smtClean="0">
                <a:latin typeface="Times New Roman" pitchFamily="18" charset="0"/>
              </a:rPr>
              <a:t>ΗΛΕΚΤΡΟΜΑΓΝΗΤΙΚΗ</a:t>
            </a:r>
          </a:p>
          <a:p>
            <a:pPr eaLnBrk="1" hangingPunct="1"/>
            <a:r>
              <a:rPr lang="el-GR" sz="1800" smtClean="0">
                <a:latin typeface="Times New Roman" pitchFamily="18" charset="0"/>
              </a:rPr>
              <a:t>ΟΠΗ ΣΥΝΕΣΗΣ (1/8¨) ΤΟΥ ΜΑΝΟΜΕΤΡΟΥ ΚΑΙ ΜΕΤΡΗΣΗΣ ΤΗΣ ΠΙΕΣΗΣ ΠΕΤΡΕΛΑΙΟΥ ΚΑΘΩΣ ΚΑΙ ΕΞΑΕΡΩΣΗΣ ΤΗΣ ΓΡΑΜΜΗΣ ΤΡΟΦΟΔΟΣΙΑΣ.</a:t>
            </a:r>
          </a:p>
          <a:p>
            <a:pPr eaLnBrk="1" hangingPunct="1"/>
            <a:r>
              <a:rPr lang="el-GR" sz="1800" smtClean="0">
                <a:latin typeface="Times New Roman" pitchFamily="18" charset="0"/>
              </a:rPr>
              <a:t>ΜΕΤΡΗΣΗ ΤΗΣ ΥΠΟΠΙΕΣΗΣ ΟΠΗ ΣΥΝΕΣΗΣ (1/8¨).</a:t>
            </a:r>
          </a:p>
          <a:p>
            <a:pPr eaLnBrk="1" hangingPunct="1">
              <a:buFont typeface="Wingdings 2" pitchFamily="18" charset="2"/>
              <a:buNone/>
            </a:pPr>
            <a:endParaRPr lang="el-GR" sz="1800" smtClean="0">
              <a:latin typeface="Times New Roman" pitchFamily="18" charset="0"/>
            </a:endParaRPr>
          </a:p>
          <a:p>
            <a:pPr eaLnBrk="1" hangingPunct="1"/>
            <a:r>
              <a:rPr lang="el-GR" sz="1800" smtClean="0">
                <a:latin typeface="Times New Roman" pitchFamily="18" charset="0"/>
              </a:rPr>
              <a:t>ΡΥΘΜΙΣΗ ΤΗΣ ΠΙΕΣΗΣ ΤΟΥ ΠΕΤΡΕΛΑΙΟΥ ΠΡΟΣ ΤΟ ΜΠΕΚ.</a:t>
            </a:r>
          </a:p>
          <a:p>
            <a:pPr eaLnBrk="1" hangingPunct="1"/>
            <a:r>
              <a:rPr lang="el-GR" sz="1800" smtClean="0">
                <a:latin typeface="Times New Roman" pitchFamily="18" charset="0"/>
              </a:rPr>
              <a:t>ΠΡΟΣΑΓΩΓΗ ΠΕΤΡΕΛΑΙΟΥ</a:t>
            </a:r>
          </a:p>
          <a:p>
            <a:pPr eaLnBrk="1" hangingPunct="1"/>
            <a:endParaRPr lang="el-GR" sz="1800" smtClean="0">
              <a:latin typeface="Times New Roman" pitchFamily="18" charset="0"/>
            </a:endParaRPr>
          </a:p>
          <a:p>
            <a:pPr eaLnBrk="1" hangingPunct="1"/>
            <a:endParaRPr lang="el-GR" sz="1800" smtClean="0">
              <a:latin typeface="Times New Roman" pitchFamily="18" charset="0"/>
            </a:endParaRPr>
          </a:p>
          <a:p>
            <a:pPr eaLnBrk="1" hangingPunct="1"/>
            <a:r>
              <a:rPr lang="el-GR" sz="1800" smtClean="0">
                <a:latin typeface="Times New Roman" pitchFamily="18" charset="0"/>
              </a:rPr>
              <a:t>ΕΠΙΣΤΡΟΦΗ ΠΕΤΡΕΛΑΙΟΥ</a:t>
            </a:r>
          </a:p>
          <a:p>
            <a:pPr eaLnBrk="1" hangingPunct="1"/>
            <a:endParaRPr lang="el-GR" sz="1800" smtClean="0">
              <a:latin typeface="Times New Roman" pitchFamily="18" charset="0"/>
            </a:endParaRPr>
          </a:p>
        </p:txBody>
      </p:sp>
      <p:pic>
        <p:nvPicPr>
          <p:cNvPr id="22532" name="Picture 11" descr="C:\Users\cris\Desktop\skanarismata\kaystires\dikes mou\IMG_3021.JPG"/>
          <p:cNvPicPr>
            <a:picLocks noChangeAspect="1" noChangeArrowheads="1"/>
          </p:cNvPicPr>
          <p:nvPr/>
        </p:nvPicPr>
        <p:blipFill>
          <a:blip r:embed="rId2" cstate="print"/>
          <a:srcRect/>
          <a:stretch>
            <a:fillRect/>
          </a:stretch>
        </p:blipFill>
        <p:spPr bwMode="auto">
          <a:xfrm>
            <a:off x="0" y="1857375"/>
            <a:ext cx="3643313" cy="3929063"/>
          </a:xfrm>
          <a:prstGeom prst="rect">
            <a:avLst/>
          </a:prstGeom>
          <a:noFill/>
          <a:ln w="9525">
            <a:noFill/>
            <a:miter lim="800000"/>
            <a:headEnd/>
            <a:tailEnd/>
          </a:ln>
        </p:spPr>
      </p:pic>
      <p:cxnSp>
        <p:nvCxnSpPr>
          <p:cNvPr id="14" name="13 - Ευθύγραμμο βέλος σύνδεσης"/>
          <p:cNvCxnSpPr/>
          <p:nvPr/>
        </p:nvCxnSpPr>
        <p:spPr>
          <a:xfrm rot="10800000" flipV="1">
            <a:off x="2286000" y="1785938"/>
            <a:ext cx="1643063"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rot="10800000" flipV="1">
            <a:off x="2428875" y="2071688"/>
            <a:ext cx="1500188" cy="928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rot="10800000" flipV="1">
            <a:off x="1000125" y="3214688"/>
            <a:ext cx="292893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rot="10800000">
            <a:off x="357188" y="3714750"/>
            <a:ext cx="3571875"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rot="10800000" flipV="1">
            <a:off x="2357438" y="4786313"/>
            <a:ext cx="1643062" cy="64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 Ευθύγραμμο βέλος σύνδεσης"/>
          <p:cNvCxnSpPr/>
          <p:nvPr/>
        </p:nvCxnSpPr>
        <p:spPr>
          <a:xfrm rot="10800000">
            <a:off x="1428750" y="5429250"/>
            <a:ext cx="2500313"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l-GR" sz="2800" cap="none" smtClean="0">
                <a:effectLst/>
                <a:latin typeface="Times New Roman" pitchFamily="18" charset="0"/>
              </a:rPr>
              <a:t>ΡΥΘΜΙΣΕΙΣ ΚΑΥΣΤΗΡΩΝ</a:t>
            </a:r>
            <a:r>
              <a:rPr lang="en-US" sz="2800" cap="none" smtClean="0">
                <a:effectLst/>
                <a:latin typeface="Times New Roman" pitchFamily="18" charset="0"/>
              </a:rPr>
              <a:t>- </a:t>
            </a:r>
            <a:r>
              <a:rPr lang="el-GR" sz="2800" cap="none" smtClean="0">
                <a:effectLst/>
                <a:latin typeface="Times New Roman" pitchFamily="18" charset="0"/>
              </a:rPr>
              <a:t>ΕΠΙΛΟΓΗ ΜΠΕΚ</a:t>
            </a:r>
          </a:p>
        </p:txBody>
      </p:sp>
      <p:sp>
        <p:nvSpPr>
          <p:cNvPr id="24579" name="Rectangle 3"/>
          <p:cNvSpPr>
            <a:spLocks noGrp="1"/>
          </p:cNvSpPr>
          <p:nvPr>
            <p:ph type="body" idx="4294967295"/>
          </p:nvPr>
        </p:nvSpPr>
        <p:spPr>
          <a:xfrm>
            <a:off x="4859338" y="1196975"/>
            <a:ext cx="4132262" cy="5327650"/>
          </a:xfrm>
        </p:spPr>
        <p:txBody>
          <a:bodyPr/>
          <a:lstStyle/>
          <a:p>
            <a:pPr eaLnBrk="1" hangingPunct="1"/>
            <a:r>
              <a:rPr lang="el-GR" sz="1800" smtClean="0">
                <a:latin typeface="Times New Roman" pitchFamily="18" charset="0"/>
              </a:rPr>
              <a:t>ΕΧΟΝΤΑΣ   ΓΝΩΣΤΑ ΤΗΝ ΠΙΕΣΗ ΛΕΙΤΟΥΡΓΙΑΣ ΤΗΣ ΑΝΤΛΙΑΣ ΑΠΌ ΤΟΝ ΚΑΤΑΣΚΕΥΑΣΤΗ π.χ. 12 </a:t>
            </a:r>
            <a:r>
              <a:rPr lang="en-US" sz="1800" smtClean="0">
                <a:latin typeface="Times New Roman" pitchFamily="18" charset="0"/>
              </a:rPr>
              <a:t>bar</a:t>
            </a:r>
            <a:r>
              <a:rPr lang="el-GR" sz="1800" smtClean="0">
                <a:latin typeface="Times New Roman" pitchFamily="18" charset="0"/>
              </a:rPr>
              <a:t> ΚΑΙ ΤΗΝ ΚΑΤΑΝΑΛΩΣΗ ΣΕ </a:t>
            </a:r>
            <a:r>
              <a:rPr lang="en-US" sz="1800" smtClean="0">
                <a:latin typeface="Times New Roman" pitchFamily="18" charset="0"/>
              </a:rPr>
              <a:t>kgr/h</a:t>
            </a:r>
            <a:r>
              <a:rPr lang="el-GR" sz="1800" smtClean="0">
                <a:latin typeface="Times New Roman" pitchFamily="18" charset="0"/>
              </a:rPr>
              <a:t> </a:t>
            </a:r>
            <a:r>
              <a:rPr lang="en-US" sz="1800" smtClean="0">
                <a:latin typeface="Times New Roman" pitchFamily="18" charset="0"/>
              </a:rPr>
              <a:t>THN O</a:t>
            </a:r>
            <a:r>
              <a:rPr lang="el-GR" sz="1800" smtClean="0">
                <a:latin typeface="Times New Roman" pitchFamily="18" charset="0"/>
              </a:rPr>
              <a:t>ΠΟ</a:t>
            </a:r>
            <a:r>
              <a:rPr lang="en-US" sz="1800" smtClean="0">
                <a:latin typeface="Times New Roman" pitchFamily="18" charset="0"/>
              </a:rPr>
              <a:t>IA X</a:t>
            </a:r>
            <a:r>
              <a:rPr lang="el-GR" sz="1800" smtClean="0">
                <a:latin typeface="Times New Roman" pitchFamily="18" charset="0"/>
              </a:rPr>
              <a:t>Ρ</a:t>
            </a:r>
            <a:r>
              <a:rPr lang="en-US" sz="1800" smtClean="0">
                <a:latin typeface="Times New Roman" pitchFamily="18" charset="0"/>
              </a:rPr>
              <a:t>EIAZOMAI </a:t>
            </a:r>
            <a:r>
              <a:rPr lang="el-GR" sz="1800" smtClean="0">
                <a:latin typeface="Times New Roman" pitchFamily="18" charset="0"/>
              </a:rPr>
              <a:t>π.χ. 13 ΒΡΙΣΚΩ ΌΤΙ ΠΡΕΠΕΙ ΝΑ ΕΠΙΛΕΞΩ ΜΠΕΚ 3 </a:t>
            </a:r>
            <a:r>
              <a:rPr lang="en-US" sz="1800" smtClean="0">
                <a:latin typeface="Times New Roman" pitchFamily="18" charset="0"/>
              </a:rPr>
              <a:t>gal/h</a:t>
            </a:r>
            <a:endParaRPr lang="el-GR" sz="1800" smtClean="0">
              <a:latin typeface="Times New Roman" pitchFamily="18" charset="0"/>
            </a:endParaRPr>
          </a:p>
        </p:txBody>
      </p:sp>
      <p:pic>
        <p:nvPicPr>
          <p:cNvPr id="24580" name="Picture 4" descr="MPEK1"/>
          <p:cNvPicPr>
            <a:picLocks noChangeAspect="1" noChangeArrowheads="1"/>
          </p:cNvPicPr>
          <p:nvPr/>
        </p:nvPicPr>
        <p:blipFill>
          <a:blip r:embed="rId2" cstate="print"/>
          <a:srcRect/>
          <a:stretch>
            <a:fillRect/>
          </a:stretch>
        </p:blipFill>
        <p:spPr bwMode="auto">
          <a:xfrm>
            <a:off x="395288" y="1125538"/>
            <a:ext cx="4249737" cy="5732462"/>
          </a:xfrm>
          <a:prstGeom prst="rect">
            <a:avLst/>
          </a:prstGeom>
          <a:noFill/>
          <a:ln w="9525">
            <a:noFill/>
            <a:miter lim="800000"/>
            <a:headEnd/>
            <a:tailEnd/>
          </a:ln>
        </p:spPr>
      </p:pic>
      <p:sp>
        <p:nvSpPr>
          <p:cNvPr id="24581" name="Line 5"/>
          <p:cNvSpPr>
            <a:spLocks noChangeShapeType="1"/>
          </p:cNvSpPr>
          <p:nvPr/>
        </p:nvSpPr>
        <p:spPr bwMode="auto">
          <a:xfrm>
            <a:off x="3276600" y="1700213"/>
            <a:ext cx="0" cy="2520950"/>
          </a:xfrm>
          <a:prstGeom prst="line">
            <a:avLst/>
          </a:prstGeom>
          <a:noFill/>
          <a:ln w="9525">
            <a:solidFill>
              <a:srgbClr val="000066"/>
            </a:solidFill>
            <a:round/>
            <a:headEnd/>
            <a:tailEnd type="triangle" w="med" len="med"/>
          </a:ln>
        </p:spPr>
        <p:txBody>
          <a:bodyPr/>
          <a:lstStyle/>
          <a:p>
            <a:endParaRPr lang="el-GR"/>
          </a:p>
        </p:txBody>
      </p:sp>
      <p:sp>
        <p:nvSpPr>
          <p:cNvPr id="24582" name="Oval 6"/>
          <p:cNvSpPr>
            <a:spLocks noChangeArrowheads="1"/>
          </p:cNvSpPr>
          <p:nvPr/>
        </p:nvSpPr>
        <p:spPr bwMode="auto">
          <a:xfrm>
            <a:off x="3132138" y="4221163"/>
            <a:ext cx="287337" cy="144462"/>
          </a:xfrm>
          <a:prstGeom prst="ellipse">
            <a:avLst/>
          </a:prstGeom>
          <a:noFill/>
          <a:ln w="9525">
            <a:solidFill>
              <a:srgbClr val="000066"/>
            </a:solidFill>
            <a:round/>
            <a:headEnd/>
            <a:tailEnd/>
          </a:ln>
        </p:spPr>
        <p:txBody>
          <a:bodyPr wrap="none" anchor="ctr"/>
          <a:lstStyle/>
          <a:p>
            <a:endParaRPr lang="el-GR"/>
          </a:p>
        </p:txBody>
      </p:sp>
      <p:sp>
        <p:nvSpPr>
          <p:cNvPr id="24583" name="Line 7"/>
          <p:cNvSpPr>
            <a:spLocks noChangeShapeType="1"/>
          </p:cNvSpPr>
          <p:nvPr/>
        </p:nvSpPr>
        <p:spPr bwMode="auto">
          <a:xfrm flipH="1">
            <a:off x="900113" y="4292600"/>
            <a:ext cx="2159000" cy="0"/>
          </a:xfrm>
          <a:prstGeom prst="line">
            <a:avLst/>
          </a:prstGeom>
          <a:noFill/>
          <a:ln w="9525">
            <a:solidFill>
              <a:srgbClr val="000066"/>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l-GR" sz="2800" cap="none" smtClean="0">
                <a:effectLst/>
                <a:latin typeface="Times New Roman" pitchFamily="18" charset="0"/>
              </a:rPr>
              <a:t>ΒΛΑΒΕΣ ΚΑΥΣΤΗΡΩΝ- ΔΙΑΓΝΩΣΕΙΣ</a:t>
            </a:r>
          </a:p>
        </p:txBody>
      </p:sp>
      <p:pic>
        <p:nvPicPr>
          <p:cNvPr id="25603" name="Picture 5" descr="K4_0003"/>
          <p:cNvPicPr>
            <a:picLocks noChangeAspect="1" noChangeArrowheads="1"/>
          </p:cNvPicPr>
          <p:nvPr/>
        </p:nvPicPr>
        <p:blipFill>
          <a:blip r:embed="rId2" cstate="print"/>
          <a:srcRect/>
          <a:stretch>
            <a:fillRect/>
          </a:stretch>
        </p:blipFill>
        <p:spPr bwMode="auto">
          <a:xfrm>
            <a:off x="323850" y="1090613"/>
            <a:ext cx="8569325" cy="561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bwMode="auto">
          <a:xfrm>
            <a:off x="323850" y="476250"/>
            <a:ext cx="8686800" cy="838200"/>
          </a:xfrm>
          <a:noFill/>
        </p:spPr>
        <p:txBody>
          <a:bodyPr wrap="square" lIns="91440" tIns="45720" rIns="91440" bIns="45720" numCol="1" anchorCtr="0" compatLnSpc="1">
            <a:prstTxWarp prst="textNoShape">
              <a:avLst/>
            </a:prstTxWarp>
          </a:bodyPr>
          <a:lstStyle/>
          <a:p>
            <a:pPr eaLnBrk="1" hangingPunct="1"/>
            <a:r>
              <a:rPr lang="el-GR" sz="2800" cap="none" smtClean="0">
                <a:effectLst/>
                <a:latin typeface="Times New Roman" pitchFamily="18" charset="0"/>
              </a:rPr>
              <a:t>ΒΛΑΒΕΣ ΚΑΥΣΤΗΡΩΝ- ΔΙΑΓΝΩΣΕΙΣ</a:t>
            </a:r>
          </a:p>
        </p:txBody>
      </p:sp>
      <p:pic>
        <p:nvPicPr>
          <p:cNvPr id="26627" name="Picture 7" descr="K4_0004"/>
          <p:cNvPicPr>
            <a:picLocks noChangeAspect="1" noChangeArrowheads="1"/>
          </p:cNvPicPr>
          <p:nvPr/>
        </p:nvPicPr>
        <p:blipFill>
          <a:blip r:embed="rId2" cstate="print"/>
          <a:srcRect/>
          <a:stretch>
            <a:fillRect/>
          </a:stretch>
        </p:blipFill>
        <p:spPr bwMode="auto">
          <a:xfrm>
            <a:off x="0" y="1125538"/>
            <a:ext cx="8821738"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71472" y="500042"/>
            <a:ext cx="7772400" cy="457200"/>
          </a:xfrm>
        </p:spPr>
        <p:txBody>
          <a:bodyPr/>
          <a:lstStyle/>
          <a:p>
            <a:pPr eaLnBrk="1" fontAlgn="auto" hangingPunct="1">
              <a:spcAft>
                <a:spcPts val="0"/>
              </a:spcAft>
              <a:defRPr/>
            </a:pP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ΔΙΒΑΘΜΙΟΙ ΚΑΥΣΤΗΡΕΣ </a:t>
            </a:r>
            <a:r>
              <a:rPr lang="el-GR" sz="2400" dirty="0">
                <a:latin typeface="Times New Roman" pitchFamily="18" charset="0"/>
                <a:cs typeface="Times New Roman" pitchFamily="18" charset="0"/>
              </a:rPr>
              <a:t>ΔΙΑΣΚΟΡΠΙΣΜΟΥ</a:t>
            </a:r>
          </a:p>
        </p:txBody>
      </p:sp>
      <p:sp>
        <p:nvSpPr>
          <p:cNvPr id="27651" name="Rectangle 4"/>
          <p:cNvSpPr>
            <a:spLocks noGrp="1" noChangeArrowheads="1"/>
          </p:cNvSpPr>
          <p:nvPr>
            <p:ph type="body" sz="half" idx="2"/>
          </p:nvPr>
        </p:nvSpPr>
        <p:spPr>
          <a:xfrm>
            <a:off x="5072063" y="1643063"/>
            <a:ext cx="3929062" cy="4643437"/>
          </a:xfrm>
        </p:spPr>
        <p:txBody>
          <a:bodyPr/>
          <a:lstStyle/>
          <a:p>
            <a:pPr eaLnBrk="1" hangingPunct="1">
              <a:buFontTx/>
              <a:buNone/>
            </a:pPr>
            <a:r>
              <a:rPr lang="el-GR" sz="1800" dirty="0" smtClean="0"/>
              <a:t>    </a:t>
            </a:r>
            <a:r>
              <a:rPr lang="en-US" sz="1800" dirty="0" smtClean="0"/>
              <a:t>   </a:t>
            </a:r>
            <a:r>
              <a:rPr lang="el-GR" sz="1800" dirty="0" smtClean="0"/>
              <a:t> </a:t>
            </a:r>
            <a:r>
              <a:rPr lang="el-GR" sz="1800" dirty="0" smtClean="0">
                <a:latin typeface="Times New Roman" pitchFamily="18" charset="0"/>
                <a:cs typeface="Times New Roman" pitchFamily="18" charset="0"/>
              </a:rPr>
              <a:t>Για καταναλώσεις μεγαλύτερες από 10 κιλά/ώρα ( στην Γερμανία συναντούνται και από 5 κιλά/ώρα κατανάλωση) και ανάλογα και με τον κατασκευαστή   διατίθενται στην αγορά </a:t>
            </a:r>
            <a:r>
              <a:rPr lang="el-GR" sz="1800" dirty="0" err="1" smtClean="0">
                <a:latin typeface="Times New Roman" pitchFamily="18" charset="0"/>
                <a:cs typeface="Times New Roman" pitchFamily="18" charset="0"/>
              </a:rPr>
              <a:t>διβάθμιοι</a:t>
            </a:r>
            <a:r>
              <a:rPr lang="el-GR" sz="1800" dirty="0" smtClean="0">
                <a:latin typeface="Times New Roman" pitchFamily="18" charset="0"/>
                <a:cs typeface="Times New Roman" pitchFamily="18" charset="0"/>
              </a:rPr>
              <a:t> καυστήρες  δηλαδή καυστήρες με δύο βαθμίδες πίεσης λειτουργίας. Ο λόγος ύπαρξής τους είναι λειτουργικός αλλά και περιβαλλοντικός.</a:t>
            </a:r>
          </a:p>
          <a:p>
            <a:pPr eaLnBrk="1" hangingPunct="1">
              <a:buFontTx/>
              <a:buNone/>
            </a:pPr>
            <a:r>
              <a:rPr lang="el-GR" sz="1800" dirty="0" smtClean="0">
                <a:latin typeface="Times New Roman" pitchFamily="18" charset="0"/>
                <a:cs typeface="Times New Roman" pitchFamily="18" charset="0"/>
              </a:rPr>
              <a:t>      Στην αγορά υπάρχουν καυστήρες  που  διαθέτουν δύο </a:t>
            </a:r>
            <a:r>
              <a:rPr lang="el-GR" sz="1800" dirty="0" err="1" smtClean="0">
                <a:latin typeface="Times New Roman" pitchFamily="18" charset="0"/>
                <a:cs typeface="Times New Roman" pitchFamily="18" charset="0"/>
              </a:rPr>
              <a:t>μπέκ</a:t>
            </a:r>
            <a:r>
              <a:rPr lang="el-GR" sz="1800" dirty="0" smtClean="0">
                <a:latin typeface="Times New Roman" pitchFamily="18" charset="0"/>
                <a:cs typeface="Times New Roman" pitchFamily="18" charset="0"/>
              </a:rPr>
              <a:t>  και δύο ηλεκτρομαγνητικές , ή δύο ηλεκτρομαγνητικές και ένα </a:t>
            </a:r>
            <a:r>
              <a:rPr lang="el-GR" sz="1800" dirty="0" err="1" smtClean="0">
                <a:latin typeface="Times New Roman" pitchFamily="18" charset="0"/>
                <a:cs typeface="Times New Roman" pitchFamily="18" charset="0"/>
              </a:rPr>
              <a:t>μπεκ</a:t>
            </a:r>
            <a:r>
              <a:rPr lang="el-GR" sz="1800" dirty="0" smtClean="0">
                <a:latin typeface="Times New Roman" pitchFamily="18" charset="0"/>
                <a:cs typeface="Times New Roman" pitchFamily="18" charset="0"/>
              </a:rPr>
              <a:t>.</a:t>
            </a:r>
          </a:p>
        </p:txBody>
      </p:sp>
      <p:pic>
        <p:nvPicPr>
          <p:cNvPr id="27652" name="Picture 2" descr="C:\Users\cris\Desktop\skanarismata\kaystires\Image17.jpg"/>
          <p:cNvPicPr>
            <a:picLocks noGrp="1" noChangeAspect="1" noChangeArrowheads="1"/>
          </p:cNvPicPr>
          <p:nvPr>
            <p:ph type="clipArt" sz="half" idx="1"/>
          </p:nvPr>
        </p:nvPicPr>
        <p:blipFill>
          <a:blip r:embed="rId2" cstate="print"/>
          <a:srcRect/>
          <a:stretch>
            <a:fillRect/>
          </a:stretch>
        </p:blipFill>
        <p:spPr>
          <a:xfrm>
            <a:off x="214313" y="1714500"/>
            <a:ext cx="4857750" cy="4357688"/>
          </a:xfrm>
        </p:spPr>
      </p:pic>
      <p:sp>
        <p:nvSpPr>
          <p:cNvPr id="27653" name="4 - Ορθογώνιο"/>
          <p:cNvSpPr>
            <a:spLocks noChangeArrowheads="1"/>
          </p:cNvSpPr>
          <p:nvPr/>
        </p:nvSpPr>
        <p:spPr bwMode="auto">
          <a:xfrm>
            <a:off x="1143000" y="6215063"/>
            <a:ext cx="3419475" cy="369887"/>
          </a:xfrm>
          <a:prstGeom prst="rect">
            <a:avLst/>
          </a:prstGeom>
          <a:noFill/>
          <a:ln w="9525">
            <a:noFill/>
            <a:miter lim="800000"/>
            <a:headEnd/>
            <a:tailEnd/>
          </a:ln>
        </p:spPr>
        <p:txBody>
          <a:bodyPr wrap="none">
            <a:spAutoFit/>
          </a:bodyPr>
          <a:lstStyle/>
          <a:p>
            <a:r>
              <a:rPr lang="el-GR">
                <a:latin typeface="Franklin Gothic Book" pitchFamily="34" charset="0"/>
              </a:rPr>
              <a:t>Από την έκθεση </a:t>
            </a:r>
            <a:r>
              <a:rPr lang="en-US">
                <a:latin typeface="Franklin Gothic Book" pitchFamily="34" charset="0"/>
              </a:rPr>
              <a:t>climatherm 20</a:t>
            </a:r>
            <a:r>
              <a:rPr lang="el-GR">
                <a:latin typeface="Franklin Gothic Book" pitchFamily="34" charset="0"/>
              </a:rPr>
              <a:t>08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14348" y="357166"/>
            <a:ext cx="7772400" cy="519113"/>
          </a:xfrm>
        </p:spPr>
        <p:txBody>
          <a:bodyPr/>
          <a:lstStyle/>
          <a:p>
            <a:pPr eaLnBrk="1" fontAlgn="auto" hangingPunct="1">
              <a:spcAft>
                <a:spcPts val="0"/>
              </a:spcAft>
              <a:defRPr/>
            </a:pPr>
            <a:r>
              <a:rPr lang="el-GR" sz="2800" dirty="0">
                <a:latin typeface="Times New Roman" pitchFamily="18" charset="0"/>
                <a:cs typeface="Times New Roman" pitchFamily="18" charset="0"/>
              </a:rPr>
              <a:t>ΚΑΥΣΤΗΡΕΣ ΠΕΤΡΕΛΑΙΟΥ</a:t>
            </a:r>
          </a:p>
        </p:txBody>
      </p:sp>
      <p:sp>
        <p:nvSpPr>
          <p:cNvPr id="13315" name="Rectangle 4"/>
          <p:cNvSpPr>
            <a:spLocks noGrp="1" noChangeArrowheads="1"/>
          </p:cNvSpPr>
          <p:nvPr>
            <p:ph type="body" idx="1"/>
          </p:nvPr>
        </p:nvSpPr>
        <p:spPr/>
        <p:txBody>
          <a:bodyPr/>
          <a:lstStyle/>
          <a:p>
            <a:pPr eaLnBrk="1" hangingPunct="1">
              <a:buFontTx/>
              <a:buNone/>
            </a:pPr>
            <a:r>
              <a:rPr lang="el-GR" sz="2000" dirty="0" smtClean="0"/>
              <a:t>       </a:t>
            </a:r>
            <a:r>
              <a:rPr lang="el-GR" sz="2000" dirty="0" smtClean="0">
                <a:latin typeface="Times New Roman" pitchFamily="18" charset="0"/>
                <a:cs typeface="Times New Roman" pitchFamily="18" charset="0"/>
              </a:rPr>
              <a:t>ΟΙ ΚΑΥΣΤΗΡΕΣ ΠΕΤΡΕΛΑΙΟΥ ΔΙΑΚΡΙΝΟΝΤΑΙ ΣΕ ΤΡΕΙΣ ΚΑΤΗΓΟΡΙΕΣ ΑΝΑΛΟΓΑ ΜΕ ΤΟΝ ΤΡΟΠΟ  ΠΡΟΣΑΓΩΓΗΣ ΚΑΙ ΑΝΑΜΙΞΗΣ ΤΟΥ ΑΕΡΑ ΚΑΙ ΤΟΥ ΠΕΤΡΕΛΑΙΟΥ ΚΑΤΆ ΤΗΝ ΚΑΥΣΗ.</a:t>
            </a:r>
          </a:p>
          <a:p>
            <a:pPr eaLnBrk="1" hangingPunct="1">
              <a:buFontTx/>
              <a:buNone/>
            </a:pPr>
            <a:endParaRPr lang="el-GR" sz="2000" dirty="0" smtClean="0">
              <a:latin typeface="Times New Roman" pitchFamily="18" charset="0"/>
              <a:cs typeface="Times New Roman" pitchFamily="18" charset="0"/>
            </a:endParaRPr>
          </a:p>
          <a:p>
            <a:pPr eaLnBrk="1" hangingPunct="1"/>
            <a:r>
              <a:rPr lang="el-GR" sz="2000" dirty="0" smtClean="0">
                <a:latin typeface="Times New Roman" pitchFamily="18" charset="0"/>
                <a:cs typeface="Times New Roman" pitchFamily="18" charset="0"/>
              </a:rPr>
              <a:t>ΚΑΥΣΤΗΡΕΣ  ΕΞΑΤΜΙΣΗΣ</a:t>
            </a:r>
          </a:p>
          <a:p>
            <a:pPr eaLnBrk="1" hangingPunct="1"/>
            <a:r>
              <a:rPr lang="el-GR" sz="2000" dirty="0" smtClean="0">
                <a:latin typeface="Times New Roman" pitchFamily="18" charset="0"/>
                <a:cs typeface="Times New Roman" pitchFamily="18" charset="0"/>
              </a:rPr>
              <a:t>ΚΑΥΣΤΗΡΕΣ ΠΕΡΙΣΤΡΟΦΗΣ ( ΦΥΓΟΚΕΝΤΡΙΚΟΙ)</a:t>
            </a:r>
          </a:p>
          <a:p>
            <a:pPr eaLnBrk="1" hangingPunct="1"/>
            <a:r>
              <a:rPr lang="el-GR" sz="2000" dirty="0" smtClean="0">
                <a:latin typeface="Times New Roman" pitchFamily="18" charset="0"/>
                <a:cs typeface="Times New Roman" pitchFamily="18" charset="0"/>
              </a:rPr>
              <a:t>ΚΑΥΣΤΗΡΕΣ ΔΙΑΣΚΟΡΠΙΣΜΟΥ</a:t>
            </a:r>
          </a:p>
          <a:p>
            <a:pPr eaLnBrk="1" hangingPunct="1"/>
            <a:endParaRPr lang="el-GR" sz="2000" dirty="0" smtClean="0">
              <a:latin typeface="Times New Roman" pitchFamily="18" charset="0"/>
              <a:cs typeface="Times New Roman" pitchFamily="18" charset="0"/>
            </a:endParaRPr>
          </a:p>
          <a:p>
            <a:pPr eaLnBrk="1" hangingPunct="1">
              <a:buFontTx/>
              <a:buNone/>
            </a:pPr>
            <a:endParaRPr lang="el-GR"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0850" y="482600"/>
            <a:ext cx="8686800" cy="838200"/>
          </a:xfrm>
        </p:spPr>
        <p:txBody>
          <a:bodyPr/>
          <a:lstStyle/>
          <a:p>
            <a:pPr eaLnBrk="1" fontAlgn="auto" hangingPunct="1">
              <a:spcAft>
                <a:spcPts val="0"/>
              </a:spcAft>
              <a:defRPr/>
            </a:pPr>
            <a:r>
              <a:rPr lang="el-GR" sz="2800" dirty="0" smtClean="0">
                <a:latin typeface="Times New Roman" pitchFamily="18" charset="0"/>
                <a:cs typeface="Times New Roman" pitchFamily="18" charset="0"/>
              </a:rPr>
              <a:t>ΔΙΒΑΘΜΙΟΙ ΚΑΥΣΤΗΡΕΣ ΔΙΑΣΚΟΡΠΙΣΜΟΥ</a:t>
            </a:r>
            <a:endParaRPr lang="el-GR" sz="2800" dirty="0"/>
          </a:p>
        </p:txBody>
      </p:sp>
      <p:sp>
        <p:nvSpPr>
          <p:cNvPr id="4" name="3 - Θέση ημερομηνίας"/>
          <p:cNvSpPr>
            <a:spLocks noGrp="1"/>
          </p:cNvSpPr>
          <p:nvPr>
            <p:ph type="dt" sz="quarter" idx="10"/>
          </p:nvPr>
        </p:nvSpPr>
        <p:spPr/>
        <p:txBody>
          <a:bodyPr/>
          <a:lstStyle/>
          <a:p>
            <a:pPr>
              <a:defRPr/>
            </a:pPr>
            <a:r>
              <a:rPr lang="el-GR"/>
              <a:t>1/5/2011</a:t>
            </a: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CBB8067F-1F9D-4DEA-995C-2F44BD4A5144}" type="slidenum">
              <a:rPr lang="el-GR"/>
              <a:pPr>
                <a:defRPr/>
              </a:pPr>
              <a:t>20</a:t>
            </a:fld>
            <a:endParaRPr lang="el-GR"/>
          </a:p>
        </p:txBody>
      </p:sp>
      <p:pic>
        <p:nvPicPr>
          <p:cNvPr id="28678" name="Picture 2" descr="C:\Users\cris\Desktop\skanarismata\kaystires\dikes mou\IMG_3040.JPG"/>
          <p:cNvPicPr>
            <a:picLocks noGrp="1" noChangeAspect="1" noChangeArrowheads="1"/>
          </p:cNvPicPr>
          <p:nvPr>
            <p:ph idx="1"/>
          </p:nvPr>
        </p:nvPicPr>
        <p:blipFill>
          <a:blip r:embed="rId2" cstate="print"/>
          <a:srcRect/>
          <a:stretch>
            <a:fillRect/>
          </a:stretch>
        </p:blipFill>
        <p:spPr>
          <a:xfrm>
            <a:off x="642938" y="1500188"/>
            <a:ext cx="3357562" cy="2571750"/>
          </a:xfrm>
        </p:spPr>
      </p:pic>
      <p:sp>
        <p:nvSpPr>
          <p:cNvPr id="28679" name="Rectangle 4"/>
          <p:cNvSpPr txBox="1">
            <a:spLocks noChangeArrowheads="1"/>
          </p:cNvSpPr>
          <p:nvPr/>
        </p:nvSpPr>
        <p:spPr bwMode="auto">
          <a:xfrm>
            <a:off x="5072063" y="1643063"/>
            <a:ext cx="3786187" cy="4643437"/>
          </a:xfrm>
          <a:prstGeom prst="rect">
            <a:avLst/>
          </a:prstGeom>
          <a:noFill/>
          <a:ln w="9525">
            <a:noFill/>
            <a:miter lim="800000"/>
            <a:headEnd/>
            <a:tailEnd/>
          </a:ln>
        </p:spPr>
        <p:txBody>
          <a:bodyPr/>
          <a:lstStyle/>
          <a:p>
            <a:pPr marL="342900" indent="-342900">
              <a:spcBef>
                <a:spcPct val="20000"/>
              </a:spcBef>
              <a:buClr>
                <a:schemeClr val="accent1"/>
              </a:buClr>
              <a:buSzPct val="70000"/>
            </a:pPr>
            <a:endParaRPr lang="el-GR">
              <a:solidFill>
                <a:schemeClr val="tx2"/>
              </a:solidFill>
              <a:latin typeface="Franklin Gothic Book" pitchFamily="34" charset="0"/>
            </a:endParaRPr>
          </a:p>
          <a:p>
            <a:pPr marL="342900" indent="-342900">
              <a:spcBef>
                <a:spcPct val="20000"/>
              </a:spcBef>
              <a:buClr>
                <a:schemeClr val="accent1"/>
              </a:buClr>
              <a:buSzPct val="70000"/>
            </a:pPr>
            <a:endParaRPr lang="el-GR">
              <a:solidFill>
                <a:schemeClr val="tx2"/>
              </a:solidFill>
              <a:latin typeface="Times New Roman" pitchFamily="18" charset="0"/>
            </a:endParaRPr>
          </a:p>
          <a:p>
            <a:pPr marL="342900" indent="-342900">
              <a:spcBef>
                <a:spcPct val="20000"/>
              </a:spcBef>
              <a:buClr>
                <a:schemeClr val="accent1"/>
              </a:buClr>
              <a:buSzPct val="70000"/>
            </a:pPr>
            <a:r>
              <a:rPr lang="el-GR">
                <a:solidFill>
                  <a:schemeClr val="tx2"/>
                </a:solidFill>
                <a:latin typeface="Times New Roman" pitchFamily="18" charset="0"/>
              </a:rPr>
              <a:t> </a:t>
            </a:r>
          </a:p>
          <a:p>
            <a:pPr marL="342900" indent="-342900">
              <a:spcBef>
                <a:spcPct val="20000"/>
              </a:spcBef>
              <a:buClr>
                <a:schemeClr val="accent1"/>
              </a:buClr>
              <a:buSzPct val="70000"/>
            </a:pPr>
            <a:r>
              <a:rPr lang="el-GR">
                <a:solidFill>
                  <a:schemeClr val="tx2"/>
                </a:solidFill>
                <a:latin typeface="Times New Roman" pitchFamily="18" charset="0"/>
              </a:rPr>
              <a:t>1</a:t>
            </a:r>
            <a:r>
              <a:rPr lang="el-GR" baseline="30000">
                <a:solidFill>
                  <a:schemeClr val="tx2"/>
                </a:solidFill>
                <a:latin typeface="Times New Roman" pitchFamily="18" charset="0"/>
              </a:rPr>
              <a:t>η</a:t>
            </a:r>
            <a:r>
              <a:rPr lang="el-GR">
                <a:solidFill>
                  <a:schemeClr val="tx2"/>
                </a:solidFill>
                <a:latin typeface="Times New Roman" pitchFamily="18" charset="0"/>
              </a:rPr>
              <a:t>  ΒΑΘΜΙΔΑ </a:t>
            </a:r>
          </a:p>
          <a:p>
            <a:pPr marL="342900" indent="-342900">
              <a:spcBef>
                <a:spcPct val="20000"/>
              </a:spcBef>
              <a:buClr>
                <a:schemeClr val="accent1"/>
              </a:buClr>
              <a:buSzPct val="70000"/>
            </a:pPr>
            <a:r>
              <a:rPr lang="el-GR">
                <a:solidFill>
                  <a:schemeClr val="tx2"/>
                </a:solidFill>
                <a:latin typeface="Times New Roman" pitchFamily="18" charset="0"/>
              </a:rPr>
              <a:t> </a:t>
            </a:r>
          </a:p>
          <a:p>
            <a:pPr marL="342900" indent="-342900">
              <a:spcBef>
                <a:spcPct val="20000"/>
              </a:spcBef>
              <a:buClr>
                <a:schemeClr val="accent1"/>
              </a:buClr>
              <a:buSzPct val="70000"/>
            </a:pPr>
            <a:r>
              <a:rPr lang="el-GR">
                <a:solidFill>
                  <a:schemeClr val="tx2"/>
                </a:solidFill>
                <a:latin typeface="Times New Roman" pitchFamily="18" charset="0"/>
              </a:rPr>
              <a:t>  2</a:t>
            </a:r>
            <a:r>
              <a:rPr lang="el-GR" baseline="30000">
                <a:solidFill>
                  <a:schemeClr val="tx2"/>
                </a:solidFill>
                <a:latin typeface="Times New Roman" pitchFamily="18" charset="0"/>
              </a:rPr>
              <a:t>η</a:t>
            </a:r>
            <a:r>
              <a:rPr lang="el-GR">
                <a:solidFill>
                  <a:schemeClr val="tx2"/>
                </a:solidFill>
                <a:latin typeface="Times New Roman" pitchFamily="18" charset="0"/>
              </a:rPr>
              <a:t> ΒΑΘΜΙΔΑ</a:t>
            </a:r>
          </a:p>
          <a:p>
            <a:pPr marL="342900" indent="-342900">
              <a:spcBef>
                <a:spcPct val="20000"/>
              </a:spcBef>
              <a:buClr>
                <a:schemeClr val="accent1"/>
              </a:buClr>
              <a:buSzPct val="70000"/>
            </a:pPr>
            <a:endParaRPr lang="el-GR">
              <a:solidFill>
                <a:schemeClr val="tx2"/>
              </a:solidFill>
              <a:latin typeface="Times New Roman" pitchFamily="18" charset="0"/>
            </a:endParaRPr>
          </a:p>
          <a:p>
            <a:pPr marL="342900" indent="-342900">
              <a:spcBef>
                <a:spcPct val="20000"/>
              </a:spcBef>
              <a:buClr>
                <a:schemeClr val="accent1"/>
              </a:buClr>
              <a:buSzPct val="70000"/>
            </a:pPr>
            <a:r>
              <a:rPr lang="el-GR">
                <a:solidFill>
                  <a:schemeClr val="tx2"/>
                </a:solidFill>
                <a:latin typeface="Times New Roman" pitchFamily="18" charset="0"/>
              </a:rPr>
              <a:t>      </a:t>
            </a:r>
          </a:p>
          <a:p>
            <a:pPr marL="342900" indent="-342900">
              <a:spcBef>
                <a:spcPct val="20000"/>
              </a:spcBef>
              <a:buClr>
                <a:schemeClr val="accent1"/>
              </a:buClr>
              <a:buSzPct val="70000"/>
            </a:pPr>
            <a:r>
              <a:rPr lang="el-GR">
                <a:solidFill>
                  <a:schemeClr val="tx2"/>
                </a:solidFill>
                <a:latin typeface="Times New Roman" pitchFamily="18" charset="0"/>
              </a:rPr>
              <a:t>      ΜΗΧΑΝΙΣΜΟΣ ΕΛΕΓΧΟΥ ΤΟΥ ΤΑΜΠΕΡ ΑΕΡΑ ( ΑΠΑΙΤΕΙΤΑΙ ΣΕ ΔΙΒΑΘΜΙΟΥΣ ΚΑΥΣΤΗΡΕΣ ΛΟΓΩ ΤΗΣ ΜΕΓΑΛΗΣ  ΔΙΑΦΟΡΑΣ ΚΑΤΑΝΑΛΩΣΗΣ ΚΑΥΣΙΜΟΥ ΚΑΙ ΑΡΑ ΚΑΙ ΑΕΡΑ ΑΠΌ ΤΗΝ 1</a:t>
            </a:r>
            <a:r>
              <a:rPr lang="el-GR" baseline="30000">
                <a:solidFill>
                  <a:schemeClr val="tx2"/>
                </a:solidFill>
                <a:latin typeface="Times New Roman" pitchFamily="18" charset="0"/>
              </a:rPr>
              <a:t>η</a:t>
            </a:r>
            <a:r>
              <a:rPr lang="el-GR">
                <a:solidFill>
                  <a:schemeClr val="tx2"/>
                </a:solidFill>
                <a:latin typeface="Times New Roman" pitchFamily="18" charset="0"/>
              </a:rPr>
              <a:t> ΣΤΗΝ 2</a:t>
            </a:r>
            <a:r>
              <a:rPr lang="el-GR" baseline="30000">
                <a:solidFill>
                  <a:schemeClr val="tx2"/>
                </a:solidFill>
                <a:latin typeface="Times New Roman" pitchFamily="18" charset="0"/>
              </a:rPr>
              <a:t>η</a:t>
            </a:r>
            <a:r>
              <a:rPr lang="el-GR">
                <a:solidFill>
                  <a:schemeClr val="tx2"/>
                </a:solidFill>
                <a:latin typeface="Times New Roman" pitchFamily="18" charset="0"/>
              </a:rPr>
              <a:t> ΒΑΘΜΙΔΑ)</a:t>
            </a:r>
          </a:p>
          <a:p>
            <a:pPr marL="342900" indent="-342900">
              <a:spcBef>
                <a:spcPct val="20000"/>
              </a:spcBef>
              <a:buClr>
                <a:schemeClr val="accent1"/>
              </a:buClr>
              <a:buSzPct val="70000"/>
            </a:pPr>
            <a:endParaRPr lang="el-GR">
              <a:solidFill>
                <a:schemeClr val="tx2"/>
              </a:solidFill>
              <a:latin typeface="Times New Roman" pitchFamily="18" charset="0"/>
              <a:cs typeface="Times New Roman" pitchFamily="18" charset="0"/>
            </a:endParaRPr>
          </a:p>
        </p:txBody>
      </p:sp>
      <p:pic>
        <p:nvPicPr>
          <p:cNvPr id="28680" name="Picture 3" descr="C:\Users\cris\Desktop\skanarismata\kaystires\dikes mou\IMG_3038.JPG"/>
          <p:cNvPicPr>
            <a:picLocks noChangeAspect="1" noChangeArrowheads="1"/>
          </p:cNvPicPr>
          <p:nvPr/>
        </p:nvPicPr>
        <p:blipFill>
          <a:blip r:embed="rId3" cstate="print"/>
          <a:srcRect/>
          <a:stretch>
            <a:fillRect/>
          </a:stretch>
        </p:blipFill>
        <p:spPr bwMode="auto">
          <a:xfrm>
            <a:off x="642938" y="4286250"/>
            <a:ext cx="3286125" cy="2103438"/>
          </a:xfrm>
          <a:prstGeom prst="rect">
            <a:avLst/>
          </a:prstGeom>
          <a:noFill/>
          <a:ln w="9525">
            <a:noFill/>
            <a:miter lim="800000"/>
            <a:headEnd/>
            <a:tailEnd/>
          </a:ln>
        </p:spPr>
      </p:pic>
      <p:cxnSp>
        <p:nvCxnSpPr>
          <p:cNvPr id="15" name="14 - Ευθύγραμμο βέλος σύνδεσης"/>
          <p:cNvCxnSpPr/>
          <p:nvPr/>
        </p:nvCxnSpPr>
        <p:spPr>
          <a:xfrm rot="10800000">
            <a:off x="2357438" y="2571750"/>
            <a:ext cx="2928937" cy="14287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rot="10800000">
            <a:off x="2500313" y="2786063"/>
            <a:ext cx="2786062" cy="64293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rot="10800000" flipV="1">
            <a:off x="2428875" y="4500563"/>
            <a:ext cx="3071813" cy="78581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quarter" idx="10"/>
          </p:nvPr>
        </p:nvSpPr>
        <p:spPr/>
        <p:txBody>
          <a:bodyPr/>
          <a:lstStyle/>
          <a:p>
            <a:pPr>
              <a:defRPr/>
            </a:pPr>
            <a:r>
              <a:rPr lang="el-GR"/>
              <a:t>1/5/2011</a:t>
            </a: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63E96948-BCE5-48BC-A1F7-BECE72B24166}" type="slidenum">
              <a:rPr lang="el-GR"/>
              <a:pPr>
                <a:defRPr/>
              </a:pPr>
              <a:t>21</a:t>
            </a:fld>
            <a:endParaRPr lang="el-GR"/>
          </a:p>
        </p:txBody>
      </p:sp>
      <p:pic>
        <p:nvPicPr>
          <p:cNvPr id="29701" name="Picture 3"/>
          <p:cNvPicPr>
            <a:picLocks noGrp="1" noChangeAspect="1" noChangeArrowheads="1"/>
          </p:cNvPicPr>
          <p:nvPr>
            <p:ph idx="1"/>
          </p:nvPr>
        </p:nvPicPr>
        <p:blipFill>
          <a:blip r:embed="rId2" cstate="print"/>
          <a:srcRect/>
          <a:stretch>
            <a:fillRect/>
          </a:stretch>
        </p:blipFill>
        <p:spPr>
          <a:xfrm>
            <a:off x="928688" y="1857375"/>
            <a:ext cx="3786187" cy="4286250"/>
          </a:xfrm>
        </p:spPr>
      </p:pic>
      <p:sp>
        <p:nvSpPr>
          <p:cNvPr id="10" name="1 - Τίτλος"/>
          <p:cNvSpPr>
            <a:spLocks noGrp="1"/>
          </p:cNvSpPr>
          <p:nvPr>
            <p:ph type="title"/>
          </p:nvPr>
        </p:nvSpPr>
        <p:spPr/>
        <p:txBody>
          <a:bodyPr/>
          <a:lstStyle/>
          <a:p>
            <a:pPr eaLnBrk="1" fontAlgn="auto" hangingPunct="1">
              <a:spcAft>
                <a:spcPts val="0"/>
              </a:spcAft>
              <a:defRPr/>
            </a:pPr>
            <a:r>
              <a:rPr lang="el-GR" sz="2800" dirty="0" smtClean="0">
                <a:latin typeface="Times New Roman" pitchFamily="18" charset="0"/>
                <a:cs typeface="Times New Roman" pitchFamily="18" charset="0"/>
              </a:rPr>
              <a:t>ΔΙΒΑΘΜΙΟΙ ΚΑΥΣΤΗΡΕΣ ΔΙΑΣΚΟΡΠΙΣΜΟΥ</a:t>
            </a:r>
            <a:endParaRPr lang="el-GR" sz="2800" dirty="0"/>
          </a:p>
        </p:txBody>
      </p:sp>
      <p:sp>
        <p:nvSpPr>
          <p:cNvPr id="29703" name="Rectangle 4"/>
          <p:cNvSpPr txBox="1">
            <a:spLocks noChangeArrowheads="1"/>
          </p:cNvSpPr>
          <p:nvPr/>
        </p:nvSpPr>
        <p:spPr bwMode="auto">
          <a:xfrm>
            <a:off x="5072063" y="3071813"/>
            <a:ext cx="3143250" cy="785812"/>
          </a:xfrm>
          <a:prstGeom prst="rect">
            <a:avLst/>
          </a:prstGeom>
          <a:noFill/>
          <a:ln w="9525">
            <a:noFill/>
            <a:miter lim="800000"/>
            <a:headEnd/>
            <a:tailEnd/>
          </a:ln>
        </p:spPr>
        <p:txBody>
          <a:bodyPr/>
          <a:lstStyle/>
          <a:p>
            <a:pPr marL="342900" indent="-342900">
              <a:spcBef>
                <a:spcPct val="20000"/>
              </a:spcBef>
              <a:buClr>
                <a:schemeClr val="accent1"/>
              </a:buClr>
              <a:buSzPct val="70000"/>
            </a:pPr>
            <a:endParaRPr lang="el-GR">
              <a:solidFill>
                <a:schemeClr val="tx2"/>
              </a:solidFill>
              <a:latin typeface="Franklin Gothic Book" pitchFamily="34" charset="0"/>
            </a:endParaRPr>
          </a:p>
          <a:p>
            <a:pPr marL="342900" indent="-342900">
              <a:spcBef>
                <a:spcPct val="20000"/>
              </a:spcBef>
              <a:buClr>
                <a:schemeClr val="accent1"/>
              </a:buClr>
              <a:buSzPct val="70000"/>
            </a:pPr>
            <a:endParaRPr lang="el-GR">
              <a:solidFill>
                <a:schemeClr val="tx2"/>
              </a:solidFill>
              <a:latin typeface="Franklin Gothic Book" pitchFamily="34" charset="0"/>
            </a:endParaRPr>
          </a:p>
          <a:p>
            <a:pPr marL="342900" indent="-342900">
              <a:spcBef>
                <a:spcPct val="20000"/>
              </a:spcBef>
              <a:buClr>
                <a:schemeClr val="accent1"/>
              </a:buClr>
              <a:buSzPct val="70000"/>
            </a:pPr>
            <a:endParaRPr lang="el-GR">
              <a:solidFill>
                <a:schemeClr val="tx2"/>
              </a:solidFill>
              <a:latin typeface="Franklin Gothic Book" pitchFamily="34" charset="0"/>
            </a:endParaRPr>
          </a:p>
          <a:p>
            <a:pPr marL="342900" indent="-342900">
              <a:spcBef>
                <a:spcPct val="20000"/>
              </a:spcBef>
              <a:buClr>
                <a:schemeClr val="accent1"/>
              </a:buClr>
              <a:buSzPct val="70000"/>
            </a:pPr>
            <a:r>
              <a:rPr lang="el-GR">
                <a:solidFill>
                  <a:schemeClr val="tx2"/>
                </a:solidFill>
                <a:latin typeface="Franklin Gothic Book" pitchFamily="34" charset="0"/>
              </a:rPr>
              <a:t>     </a:t>
            </a:r>
          </a:p>
          <a:p>
            <a:pPr marL="342900" indent="-342900">
              <a:spcBef>
                <a:spcPct val="20000"/>
              </a:spcBef>
              <a:buClr>
                <a:schemeClr val="accent1"/>
              </a:buClr>
              <a:buSzPct val="70000"/>
            </a:pPr>
            <a:r>
              <a:rPr lang="el-GR">
                <a:solidFill>
                  <a:schemeClr val="tx2"/>
                </a:solidFill>
                <a:latin typeface="Franklin Gothic Book" pitchFamily="34" charset="0"/>
              </a:rPr>
              <a:t>      </a:t>
            </a:r>
          </a:p>
          <a:p>
            <a:pPr marL="342900" indent="-342900">
              <a:spcBef>
                <a:spcPct val="20000"/>
              </a:spcBef>
              <a:buClr>
                <a:schemeClr val="accent1"/>
              </a:buClr>
              <a:buSzPct val="70000"/>
            </a:pPr>
            <a:r>
              <a:rPr lang="el-GR">
                <a:solidFill>
                  <a:schemeClr val="tx2"/>
                </a:solidFill>
                <a:latin typeface="Franklin Gothic Book" pitchFamily="34" charset="0"/>
              </a:rPr>
              <a:t> </a:t>
            </a:r>
          </a:p>
          <a:p>
            <a:pPr marL="342900" indent="-342900">
              <a:spcBef>
                <a:spcPct val="20000"/>
              </a:spcBef>
              <a:buClr>
                <a:schemeClr val="accent1"/>
              </a:buClr>
              <a:buSzPct val="70000"/>
            </a:pPr>
            <a:endParaRPr lang="el-GR">
              <a:solidFill>
                <a:schemeClr val="tx2"/>
              </a:solidFill>
              <a:latin typeface="Franklin Gothic Book" pitchFamily="34" charset="0"/>
            </a:endParaRPr>
          </a:p>
          <a:p>
            <a:pPr marL="342900" indent="-342900">
              <a:spcBef>
                <a:spcPct val="20000"/>
              </a:spcBef>
              <a:buClr>
                <a:schemeClr val="accent1"/>
              </a:buClr>
              <a:buSzPct val="70000"/>
            </a:pPr>
            <a:r>
              <a:rPr lang="el-GR">
                <a:solidFill>
                  <a:schemeClr val="tx2"/>
                </a:solidFill>
                <a:latin typeface="Franklin Gothic Book" pitchFamily="34" charset="0"/>
              </a:rPr>
              <a:t>      </a:t>
            </a:r>
          </a:p>
          <a:p>
            <a:pPr marL="342900" indent="-342900">
              <a:spcBef>
                <a:spcPct val="20000"/>
              </a:spcBef>
              <a:buClr>
                <a:schemeClr val="accent1"/>
              </a:buClr>
              <a:buSzPct val="70000"/>
            </a:pPr>
            <a:r>
              <a:rPr lang="el-GR">
                <a:solidFill>
                  <a:schemeClr val="tx2"/>
                </a:solidFill>
                <a:latin typeface="Franklin Gothic Book" pitchFamily="34" charset="0"/>
              </a:rPr>
              <a:t> </a:t>
            </a:r>
          </a:p>
          <a:p>
            <a:pPr marL="342900" indent="-342900">
              <a:spcBef>
                <a:spcPct val="20000"/>
              </a:spcBef>
              <a:buClr>
                <a:schemeClr val="accent1"/>
              </a:buClr>
              <a:buSzPct val="70000"/>
            </a:pPr>
            <a:endParaRPr lang="el-GR">
              <a:solidFill>
                <a:schemeClr val="tx2"/>
              </a:solidFill>
              <a:latin typeface="Times New Roman" pitchFamily="18" charset="0"/>
              <a:cs typeface="Times New Roman" pitchFamily="18" charset="0"/>
            </a:endParaRPr>
          </a:p>
        </p:txBody>
      </p:sp>
      <p:sp>
        <p:nvSpPr>
          <p:cNvPr id="29704" name="11 - Ορθογώνιο"/>
          <p:cNvSpPr>
            <a:spLocks noChangeArrowheads="1"/>
          </p:cNvSpPr>
          <p:nvPr/>
        </p:nvSpPr>
        <p:spPr bwMode="auto">
          <a:xfrm>
            <a:off x="5072062" y="2071688"/>
            <a:ext cx="3357589" cy="978729"/>
          </a:xfrm>
          <a:prstGeom prst="rect">
            <a:avLst/>
          </a:prstGeom>
          <a:noFill/>
          <a:ln w="9525">
            <a:noFill/>
            <a:miter lim="800000"/>
            <a:headEnd/>
            <a:tailEnd/>
          </a:ln>
        </p:spPr>
        <p:txBody>
          <a:bodyPr wrap="square">
            <a:spAutoFit/>
          </a:bodyPr>
          <a:lstStyle/>
          <a:p>
            <a:pPr marL="342900" indent="-342900">
              <a:spcBef>
                <a:spcPct val="20000"/>
              </a:spcBef>
              <a:buClr>
                <a:schemeClr val="accent1"/>
              </a:buClr>
              <a:buSzPct val="70000"/>
            </a:pPr>
            <a:r>
              <a:rPr lang="el-GR" dirty="0">
                <a:solidFill>
                  <a:schemeClr val="tx2"/>
                </a:solidFill>
                <a:latin typeface="Franklin Gothic Book" pitchFamily="34" charset="0"/>
              </a:rPr>
              <a:t>      </a:t>
            </a:r>
            <a:r>
              <a:rPr lang="el-GR" dirty="0">
                <a:solidFill>
                  <a:schemeClr val="tx2"/>
                </a:solidFill>
                <a:latin typeface="Times New Roman" pitchFamily="18" charset="0"/>
                <a:cs typeface="Times New Roman" pitchFamily="18" charset="0"/>
              </a:rPr>
              <a:t>ΚΑΥΣΤΗΡΕΣ ΜΕ ΔΥΟ ΗΛΕΚΤΡΟΜΑΓΝΗΤΙΚΕΣ </a:t>
            </a:r>
          </a:p>
          <a:p>
            <a:pPr marL="342900" indent="-342900">
              <a:spcBef>
                <a:spcPct val="20000"/>
              </a:spcBef>
              <a:buClr>
                <a:schemeClr val="accent1"/>
              </a:buClr>
              <a:buSzPct val="70000"/>
            </a:pPr>
            <a:r>
              <a:rPr lang="el-GR" dirty="0">
                <a:solidFill>
                  <a:schemeClr val="tx2"/>
                </a:solidFill>
                <a:latin typeface="Times New Roman" pitchFamily="18" charset="0"/>
                <a:cs typeface="Times New Roman" pitchFamily="18" charset="0"/>
              </a:rPr>
              <a:t>       ΚΑΙ ΔΥΟ ΜΠΕΚ</a:t>
            </a:r>
          </a:p>
        </p:txBody>
      </p:sp>
      <p:sp>
        <p:nvSpPr>
          <p:cNvPr id="29705" name="12 - Ορθογώνιο"/>
          <p:cNvSpPr>
            <a:spLocks noChangeArrowheads="1"/>
          </p:cNvSpPr>
          <p:nvPr/>
        </p:nvSpPr>
        <p:spPr bwMode="auto">
          <a:xfrm>
            <a:off x="5500688" y="4071938"/>
            <a:ext cx="3071812" cy="923925"/>
          </a:xfrm>
          <a:prstGeom prst="rect">
            <a:avLst/>
          </a:prstGeom>
          <a:noFill/>
          <a:ln w="9525">
            <a:noFill/>
            <a:miter lim="800000"/>
            <a:headEnd/>
            <a:tailEnd/>
          </a:ln>
        </p:spPr>
        <p:txBody>
          <a:bodyPr>
            <a:spAutoFit/>
          </a:bodyPr>
          <a:lstStyle/>
          <a:p>
            <a:r>
              <a:rPr lang="el-GR" dirty="0">
                <a:solidFill>
                  <a:schemeClr val="tx2"/>
                </a:solidFill>
                <a:latin typeface="Times New Roman" pitchFamily="18" charset="0"/>
                <a:cs typeface="Times New Roman" pitchFamily="18" charset="0"/>
              </a:rPr>
              <a:t>ΚΑΥΣΤΗΡΕΣ ΜΕ ΔΥΟ ΗΛΕΚΤΡΟΜΑΓΝΗΤΙΚΕΣ               ΚΑΙ ΈΝΑ  ΜΠΕΚ</a:t>
            </a:r>
            <a:endParaRPr lang="el-GR" dirty="0">
              <a:latin typeface="Times New Roman" pitchFamily="18" charset="0"/>
              <a:cs typeface="Times New Roman" pitchFamily="18" charset="0"/>
            </a:endParaRPr>
          </a:p>
        </p:txBody>
      </p:sp>
      <p:cxnSp>
        <p:nvCxnSpPr>
          <p:cNvPr id="15" name="14 - Ευθύγραμμο βέλος σύνδεσης"/>
          <p:cNvCxnSpPr/>
          <p:nvPr/>
        </p:nvCxnSpPr>
        <p:spPr>
          <a:xfrm rot="10800000" flipV="1">
            <a:off x="4500563" y="2214563"/>
            <a:ext cx="928687" cy="35718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rot="10800000" flipV="1">
            <a:off x="3571875" y="4143375"/>
            <a:ext cx="1928813" cy="42862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2910" y="285728"/>
            <a:ext cx="7772400" cy="822325"/>
          </a:xfrm>
        </p:spPr>
        <p:txBody>
          <a:bodyPr/>
          <a:lstStyle/>
          <a:p>
            <a:pPr eaLnBrk="1" fontAlgn="auto" hangingPunct="1">
              <a:spcAft>
                <a:spcPts val="0"/>
              </a:spcAft>
              <a:defRPr/>
            </a:pPr>
            <a:r>
              <a:rPr lang="el-GR" sz="2400" dirty="0"/>
              <a:t> ΟΙΚΟΛΟΓΙΚΟΙ ΚΑΥΣΤΗΡΕΣ ΔΙΑΣΚΟΡΠΙΣΜΟΥ</a:t>
            </a:r>
          </a:p>
        </p:txBody>
      </p:sp>
      <p:pic>
        <p:nvPicPr>
          <p:cNvPr id="30723" name="Picture 3"/>
          <p:cNvPicPr>
            <a:picLocks noGrp="1" noChangeAspect="1" noChangeArrowheads="1"/>
          </p:cNvPicPr>
          <p:nvPr>
            <p:ph type="clipArt" sz="half" idx="1"/>
          </p:nvPr>
        </p:nvPicPr>
        <p:blipFill>
          <a:blip r:embed="rId2" cstate="print"/>
          <a:srcRect/>
          <a:stretch>
            <a:fillRect/>
          </a:stretch>
        </p:blipFill>
        <p:spPr>
          <a:xfrm>
            <a:off x="214313" y="1981200"/>
            <a:ext cx="4429125" cy="4114800"/>
          </a:xfrm>
        </p:spPr>
      </p:pic>
      <p:sp>
        <p:nvSpPr>
          <p:cNvPr id="30724" name="Rectangle 4"/>
          <p:cNvSpPr>
            <a:spLocks noGrp="1" noChangeArrowheads="1"/>
          </p:cNvSpPr>
          <p:nvPr>
            <p:ph type="body" sz="half" idx="2"/>
          </p:nvPr>
        </p:nvSpPr>
        <p:spPr/>
        <p:txBody>
          <a:bodyPr/>
          <a:lstStyle/>
          <a:p>
            <a:pPr eaLnBrk="1" hangingPunct="1">
              <a:buFontTx/>
              <a:buNone/>
            </a:pPr>
            <a:r>
              <a:rPr lang="el-GR"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l-GR" sz="2000" smtClean="0">
                <a:latin typeface="Times New Roman" pitchFamily="18" charset="0"/>
                <a:cs typeface="Times New Roman" pitchFamily="18" charset="0"/>
              </a:rPr>
              <a:t>Πολλές εταιρείες διαθέτουν καυστήρες οικολογικούς ή όπως λέγονται καυστήρες μπλε φλόγας. Είναι καυστήρες  που ανακυκλώνουν τα καυσαέρια και τα ξανακαίνε. Για να το πετύχουν αυτό είναι εφοδιασμένοι με μια μικρή δεύτερη μπούκα εσωτερικά της πρώτης. Το αποτέλεσμα είναι πολύ μικρές εκπομπές ρύπων.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533400"/>
            <a:ext cx="7772400" cy="457200"/>
          </a:xfrm>
        </p:spPr>
        <p:txBody>
          <a:bodyPr/>
          <a:lstStyle/>
          <a:p>
            <a:pPr eaLnBrk="1" fontAlgn="auto" hangingPunct="1">
              <a:spcAft>
                <a:spcPts val="0"/>
              </a:spcAft>
              <a:defRPr/>
            </a:pPr>
            <a:r>
              <a:rPr lang="el-GR" sz="2400" dirty="0">
                <a:latin typeface="Times New Roman" pitchFamily="18" charset="0"/>
                <a:cs typeface="Times New Roman" pitchFamily="18" charset="0"/>
              </a:rPr>
              <a:t>ΟΙΚΟΛΟΓΙΚΟΙ ΚΑΥΣΤΗΡΕΣ ΔΙΑΣΚΟΡΠΙΣΜΟΥ</a:t>
            </a:r>
          </a:p>
        </p:txBody>
      </p:sp>
      <p:pic>
        <p:nvPicPr>
          <p:cNvPr id="31747" name="Picture 7" descr="D:\cristodoulos\EKPAIDEYSH\EIKONES TEXNIKES\KAYSTHRES\rakerbrenneer.BMP"/>
          <p:cNvPicPr>
            <a:picLocks noGrp="1" noChangeAspect="1" noChangeArrowheads="1"/>
          </p:cNvPicPr>
          <p:nvPr>
            <p:ph type="clipArt" sz="half" idx="1"/>
          </p:nvPr>
        </p:nvPicPr>
        <p:blipFill>
          <a:blip r:embed="rId2" cstate="print"/>
          <a:srcRect/>
          <a:stretch>
            <a:fillRect/>
          </a:stretch>
        </p:blipFill>
        <p:spPr>
          <a:xfrm>
            <a:off x="457200" y="1524000"/>
            <a:ext cx="3630613" cy="4572000"/>
          </a:xfrm>
        </p:spPr>
      </p:pic>
      <p:sp>
        <p:nvSpPr>
          <p:cNvPr id="31748" name="4 - Θέση κειμένου"/>
          <p:cNvSpPr>
            <a:spLocks noGrp="1"/>
          </p:cNvSpPr>
          <p:nvPr>
            <p:ph type="body" sz="half" idx="2"/>
          </p:nvPr>
        </p:nvSpPr>
        <p:spPr/>
        <p:txBody>
          <a:bodyPr/>
          <a:lstStyle/>
          <a:p>
            <a:pPr eaLnBrk="1" hangingPunct="1"/>
            <a:endParaRPr lang="el-GR" smtClean="0"/>
          </a:p>
        </p:txBody>
      </p:sp>
      <p:pic>
        <p:nvPicPr>
          <p:cNvPr id="31749" name="Picture 2" descr="C:\Users\cris\Desktop\skanarismata\lebites\IMG_0870.JPG"/>
          <p:cNvPicPr>
            <a:picLocks noChangeAspect="1" noChangeArrowheads="1"/>
          </p:cNvPicPr>
          <p:nvPr/>
        </p:nvPicPr>
        <p:blipFill>
          <a:blip r:embed="rId3" cstate="print"/>
          <a:srcRect/>
          <a:stretch>
            <a:fillRect/>
          </a:stretch>
        </p:blipFill>
        <p:spPr bwMode="auto">
          <a:xfrm>
            <a:off x="4500563" y="1785938"/>
            <a:ext cx="4286250" cy="4143375"/>
          </a:xfrm>
          <a:prstGeom prst="rect">
            <a:avLst/>
          </a:prstGeom>
          <a:noFill/>
          <a:ln w="9525">
            <a:noFill/>
            <a:miter lim="800000"/>
            <a:headEnd/>
            <a:tailEnd/>
          </a:ln>
        </p:spPr>
      </p:pic>
      <p:sp>
        <p:nvSpPr>
          <p:cNvPr id="31750" name="6 - Ορθογώνιο"/>
          <p:cNvSpPr>
            <a:spLocks noChangeArrowheads="1"/>
          </p:cNvSpPr>
          <p:nvPr/>
        </p:nvSpPr>
        <p:spPr bwMode="auto">
          <a:xfrm>
            <a:off x="5072063" y="6286500"/>
            <a:ext cx="3403600" cy="369888"/>
          </a:xfrm>
          <a:prstGeom prst="rect">
            <a:avLst/>
          </a:prstGeom>
          <a:noFill/>
          <a:ln w="9525">
            <a:noFill/>
            <a:miter lim="800000"/>
            <a:headEnd/>
            <a:tailEnd/>
          </a:ln>
        </p:spPr>
        <p:txBody>
          <a:bodyPr wrap="none">
            <a:spAutoFit/>
          </a:bodyPr>
          <a:lstStyle/>
          <a:p>
            <a:r>
              <a:rPr lang="el-GR">
                <a:latin typeface="Franklin Gothic Book" pitchFamily="34" charset="0"/>
              </a:rPr>
              <a:t>Από την έκθεση </a:t>
            </a:r>
            <a:r>
              <a:rPr lang="en-US">
                <a:latin typeface="Franklin Gothic Book" pitchFamily="34" charset="0"/>
              </a:rPr>
              <a:t>climatherm 2010</a:t>
            </a:r>
            <a:endParaRPr lang="el-GR">
              <a:latin typeface="Franklin Gothic Book" pitchFamily="34" charset="0"/>
            </a:endParaRPr>
          </a:p>
        </p:txBody>
      </p:sp>
      <p:sp>
        <p:nvSpPr>
          <p:cNvPr id="31751" name="7 - Ορθογώνιο"/>
          <p:cNvSpPr>
            <a:spLocks noChangeArrowheads="1"/>
          </p:cNvSpPr>
          <p:nvPr/>
        </p:nvSpPr>
        <p:spPr bwMode="auto">
          <a:xfrm>
            <a:off x="1500188" y="6286500"/>
            <a:ext cx="1233487" cy="369888"/>
          </a:xfrm>
          <a:prstGeom prst="rect">
            <a:avLst/>
          </a:prstGeom>
          <a:noFill/>
          <a:ln w="9525">
            <a:noFill/>
            <a:miter lim="800000"/>
            <a:headEnd/>
            <a:tailEnd/>
          </a:ln>
        </p:spPr>
        <p:txBody>
          <a:bodyPr wrap="none">
            <a:spAutoFit/>
          </a:bodyPr>
          <a:lstStyle/>
          <a:p>
            <a:r>
              <a:rPr lang="el-GR">
                <a:latin typeface="Franklin Gothic Book" pitchFamily="34" charset="0"/>
              </a:rPr>
              <a:t>πηγή: </a:t>
            </a:r>
            <a:r>
              <a:rPr lang="en-US">
                <a:latin typeface="Franklin Gothic Book" pitchFamily="34" charset="0"/>
              </a:rPr>
              <a:t>MAN</a:t>
            </a:r>
            <a:endParaRPr lang="el-GR">
              <a:latin typeface="Franklin Gothic Boo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l-GR" sz="2800" cap="none" smtClean="0">
                <a:effectLst/>
                <a:latin typeface="Times New Roman" pitchFamily="18" charset="0"/>
              </a:rPr>
              <a:t>ΕΚΠΟΜΠΕΣ ΟΙΚΟΛΟΓΙΚΩΝ ΚΑΥΣΤΗΡΩΝ</a:t>
            </a:r>
          </a:p>
        </p:txBody>
      </p:sp>
      <p:pic>
        <p:nvPicPr>
          <p:cNvPr id="32771" name="Picture 6" descr="D:\cristodoulos\EKPAIDEYSH\EIKONES TEXNIKES\KAYSTHRES\EMISIONRAKETERBRENER.BMP"/>
          <p:cNvPicPr>
            <a:picLocks noGrp="1" noChangeAspect="1" noChangeArrowheads="1"/>
          </p:cNvPicPr>
          <p:nvPr>
            <p:ph type="body" idx="4294967295"/>
          </p:nvPr>
        </p:nvPicPr>
        <p:blipFill>
          <a:blip r:embed="rId2" cstate="print"/>
          <a:srcRect/>
          <a:stretch>
            <a:fillRect/>
          </a:stretch>
        </p:blipFill>
        <p:spPr>
          <a:xfrm>
            <a:off x="323850" y="1268413"/>
            <a:ext cx="8424863" cy="4897437"/>
          </a:xfrm>
          <a:noFill/>
        </p:spPr>
      </p:pic>
      <p:sp>
        <p:nvSpPr>
          <p:cNvPr id="32772" name="4 - Ορθογώνιο"/>
          <p:cNvSpPr>
            <a:spLocks noChangeArrowheads="1"/>
          </p:cNvSpPr>
          <p:nvPr/>
        </p:nvSpPr>
        <p:spPr bwMode="auto">
          <a:xfrm>
            <a:off x="3571875" y="6286500"/>
            <a:ext cx="1233488" cy="369888"/>
          </a:xfrm>
          <a:prstGeom prst="rect">
            <a:avLst/>
          </a:prstGeom>
          <a:noFill/>
          <a:ln w="9525">
            <a:noFill/>
            <a:miter lim="800000"/>
            <a:headEnd/>
            <a:tailEnd/>
          </a:ln>
        </p:spPr>
        <p:txBody>
          <a:bodyPr wrap="none">
            <a:spAutoFit/>
          </a:bodyPr>
          <a:lstStyle/>
          <a:p>
            <a:r>
              <a:rPr lang="el-GR">
                <a:latin typeface="Franklin Gothic Book" pitchFamily="34" charset="0"/>
              </a:rPr>
              <a:t>πηγή: </a:t>
            </a:r>
            <a:r>
              <a:rPr lang="en-US">
                <a:latin typeface="Franklin Gothic Book" pitchFamily="34" charset="0"/>
              </a:rPr>
              <a:t>MAN</a:t>
            </a:r>
            <a:endParaRPr lang="el-GR">
              <a:latin typeface="Franklin Gothic Book"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304800"/>
            <a:ext cx="7772400" cy="519113"/>
          </a:xfrm>
        </p:spPr>
        <p:txBody>
          <a:bodyPr/>
          <a:lstStyle/>
          <a:p>
            <a:pPr eaLnBrk="1" fontAlgn="auto" hangingPunct="1">
              <a:spcAft>
                <a:spcPts val="0"/>
              </a:spcAft>
              <a:defRPr/>
            </a:pPr>
            <a:r>
              <a:rPr lang="el-GR" sz="2800" dirty="0">
                <a:latin typeface="Times New Roman" pitchFamily="18" charset="0"/>
                <a:cs typeface="Times New Roman" pitchFamily="18" charset="0"/>
              </a:rPr>
              <a:t>ΣΥΓΚΡΙΣΕΙΣ ΚΑΙ ΧΡΗΣΕΙΣ</a:t>
            </a:r>
          </a:p>
        </p:txBody>
      </p:sp>
      <p:sp>
        <p:nvSpPr>
          <p:cNvPr id="33795" name="Rectangle 3"/>
          <p:cNvSpPr>
            <a:spLocks noGrp="1" noChangeArrowheads="1"/>
          </p:cNvSpPr>
          <p:nvPr>
            <p:ph type="body" idx="1"/>
          </p:nvPr>
        </p:nvSpPr>
        <p:spPr>
          <a:xfrm>
            <a:off x="533400" y="1371600"/>
            <a:ext cx="8324850" cy="4724400"/>
          </a:xfrm>
        </p:spPr>
        <p:txBody>
          <a:bodyPr/>
          <a:lstStyle/>
          <a:p>
            <a:pPr eaLnBrk="1" hangingPunct="1">
              <a:buFontTx/>
              <a:buNone/>
            </a:pPr>
            <a:r>
              <a:rPr lang="en-US" sz="2000" dirty="0" smtClean="0"/>
              <a:t>   </a:t>
            </a:r>
            <a:r>
              <a:rPr lang="el-GR" sz="2000" dirty="0" smtClean="0"/>
              <a:t>   </a:t>
            </a:r>
            <a:r>
              <a:rPr lang="el-GR" sz="2000" dirty="0" smtClean="0">
                <a:latin typeface="Times New Roman" pitchFamily="18" charset="0"/>
                <a:cs typeface="Times New Roman" pitchFamily="18" charset="0"/>
              </a:rPr>
              <a:t>ΟΙ ΚΑΥΣΤΗΡΕΣ ΔΙΑΣΚΟΡΠΙΣΜΟΥ ΕΊΝΑΙ ΚΑΤΑΛΛΗΛΟΙ ΓΙΑ ΟΛΕΣ ΤΙΣ ΕΓΚΑΤΑΣΤΑΣΕΙΣ</a:t>
            </a:r>
          </a:p>
          <a:p>
            <a:pPr eaLnBrk="1" hangingPunct="1">
              <a:buFontTx/>
              <a:buNone/>
            </a:pPr>
            <a:r>
              <a:rPr lang="el-GR" sz="2000" dirty="0" smtClean="0">
                <a:latin typeface="Times New Roman" pitchFamily="18" charset="0"/>
                <a:cs typeface="Times New Roman" pitchFamily="18" charset="0"/>
              </a:rPr>
              <a:t>     </a:t>
            </a:r>
            <a:r>
              <a:rPr lang="el-GR" sz="2000" u="sng" dirty="0" smtClean="0">
                <a:latin typeface="Times New Roman" pitchFamily="18" charset="0"/>
                <a:cs typeface="Times New Roman" pitchFamily="18" charset="0"/>
              </a:rPr>
              <a:t>ΠΛΕΟΝΕΚΤΗΜΑΤΑ ΤΟΥΣ:</a:t>
            </a:r>
          </a:p>
          <a:p>
            <a:pPr eaLnBrk="1" hangingPunct="1"/>
            <a:r>
              <a:rPr lang="el-GR" sz="2000" dirty="0" smtClean="0">
                <a:latin typeface="Times New Roman" pitchFamily="18" charset="0"/>
                <a:cs typeface="Times New Roman" pitchFamily="18" charset="0"/>
              </a:rPr>
              <a:t>ΑΣΦΑΛΗ ΛΕΙΤΟΥΡΓΙΑ</a:t>
            </a:r>
          </a:p>
          <a:p>
            <a:pPr eaLnBrk="1" hangingPunct="1"/>
            <a:r>
              <a:rPr lang="el-GR" sz="2000" dirty="0" smtClean="0">
                <a:latin typeface="Times New Roman" pitchFamily="18" charset="0"/>
                <a:cs typeface="Times New Roman" pitchFamily="18" charset="0"/>
              </a:rPr>
              <a:t>ΥΨΗΛΟΣ ΒΑΘΜΟΣ ΑΠΟΔΟΣΗΣ</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(ΠΡΟΣΕΓΓΙΖΕΙ 93 %)</a:t>
            </a:r>
          </a:p>
          <a:p>
            <a:pPr eaLnBrk="1" hangingPunct="1"/>
            <a:r>
              <a:rPr lang="el-GR" sz="2000" dirty="0" smtClean="0">
                <a:latin typeface="Times New Roman" pitchFamily="18" charset="0"/>
                <a:cs typeface="Times New Roman" pitchFamily="18" charset="0"/>
              </a:rPr>
              <a:t>ΧΑΜΗΛΗ ΠΕΡΙΒΑΛΛΟΝΤΙΚΗ ΕΠΙΒΑΡΥΝΣΗ</a:t>
            </a:r>
          </a:p>
          <a:p>
            <a:pPr eaLnBrk="1" hangingPunct="1"/>
            <a:r>
              <a:rPr lang="el-GR" sz="2000" dirty="0" smtClean="0">
                <a:latin typeface="Times New Roman" pitchFamily="18" charset="0"/>
                <a:cs typeface="Times New Roman" pitchFamily="18" charset="0"/>
              </a:rPr>
              <a:t>ΔΥΝΑΤΟΤΗΤΑ ΕΥΚΟΛΗΣ ΑΝΤΙΚΑΤΑΣΤΑΣΗΣ (ΤΥΠΟΠΟΙΗΜΕΝΩΝ ) ΕΞΑΡΤΗΜΑΤΩΝ ΤΟΥΣ</a:t>
            </a:r>
          </a:p>
          <a:p>
            <a:pPr eaLnBrk="1" hangingPunct="1"/>
            <a:r>
              <a:rPr lang="el-GR" sz="2000" dirty="0" smtClean="0">
                <a:latin typeface="Times New Roman" pitchFamily="18" charset="0"/>
                <a:cs typeface="Times New Roman" pitchFamily="18" charset="0"/>
              </a:rPr>
              <a:t>ΕΥΚΟΛΗ ΠΡΟΣΑΡΜΟΓΗ ΣΕ ΠΛΗΘΩΡΑ ΛΕΒΗΤΩΝ  </a:t>
            </a:r>
          </a:p>
          <a:p>
            <a:pPr eaLnBrk="1" hangingPunct="1"/>
            <a:r>
              <a:rPr lang="el-GR" sz="2000" dirty="0" smtClean="0">
                <a:latin typeface="Times New Roman" pitchFamily="18" charset="0"/>
                <a:cs typeface="Times New Roman" pitchFamily="18" charset="0"/>
              </a:rPr>
              <a:t>ΕΥΚΟΛΗ ΗΛΕΚΤΡΙΚΗ ΣΥΝΔΕΣΗ</a:t>
            </a:r>
          </a:p>
          <a:p>
            <a:pPr eaLnBrk="1" hangingPunct="1"/>
            <a:r>
              <a:rPr lang="el-GR" sz="2000" dirty="0" smtClean="0">
                <a:latin typeface="Times New Roman" pitchFamily="18" charset="0"/>
                <a:cs typeface="Times New Roman" pitchFamily="18" charset="0"/>
              </a:rPr>
              <a:t>ΧΑΜΗΛΟ ΕΠΙΠΕΔΟ ΘΟΡΥΒΟΥ</a:t>
            </a:r>
          </a:p>
          <a:p>
            <a:pPr eaLnBrk="1" hangingPunct="1"/>
            <a:r>
              <a:rPr lang="el-GR" sz="2000" dirty="0" smtClean="0">
                <a:latin typeface="Times New Roman" pitchFamily="18" charset="0"/>
                <a:cs typeface="Times New Roman" pitchFamily="18" charset="0"/>
              </a:rPr>
              <a:t>ΕΥΚΟΛΗ ΔΙΑΓΝΩΣΗ ΒΛΑΒΩΝ</a:t>
            </a:r>
          </a:p>
          <a:p>
            <a:pPr eaLnBrk="1" hangingPunct="1"/>
            <a:endParaRPr lang="el-GR" sz="2000" dirty="0" smtClean="0"/>
          </a:p>
          <a:p>
            <a:pPr eaLnBrk="1" hangingPunct="1">
              <a:buFontTx/>
              <a:buNone/>
            </a:pPr>
            <a:endParaRPr lang="el-GR" sz="2000" dirty="0" smtClean="0"/>
          </a:p>
          <a:p>
            <a:pPr eaLnBrk="1" hangingPunct="1"/>
            <a:endParaRPr lang="el-GR" sz="2000" u="sng"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00034" y="357166"/>
            <a:ext cx="7772400" cy="519113"/>
          </a:xfrm>
        </p:spPr>
        <p:txBody>
          <a:bodyPr/>
          <a:lstStyle/>
          <a:p>
            <a:pPr eaLnBrk="1" fontAlgn="auto" hangingPunct="1">
              <a:spcAft>
                <a:spcPts val="0"/>
              </a:spcAft>
              <a:defRPr/>
            </a:pPr>
            <a:r>
              <a:rPr lang="el-GR" sz="2800" dirty="0">
                <a:latin typeface="Times New Roman" pitchFamily="18" charset="0"/>
                <a:cs typeface="Times New Roman" pitchFamily="18" charset="0"/>
              </a:rPr>
              <a:t>ΣΥΓΚΡΙΣΕΙΣ ΚΑΙ ΧΡΗΣΕΙΣ</a:t>
            </a:r>
          </a:p>
        </p:txBody>
      </p:sp>
      <p:sp>
        <p:nvSpPr>
          <p:cNvPr id="34819" name="Rectangle 3"/>
          <p:cNvSpPr>
            <a:spLocks noGrp="1" noChangeArrowheads="1"/>
          </p:cNvSpPr>
          <p:nvPr>
            <p:ph type="body" idx="1"/>
          </p:nvPr>
        </p:nvSpPr>
        <p:spPr>
          <a:xfrm>
            <a:off x="214313" y="1554163"/>
            <a:ext cx="8286750" cy="4525962"/>
          </a:xfrm>
        </p:spPr>
        <p:txBody>
          <a:bodyPr/>
          <a:lstStyle/>
          <a:p>
            <a:pPr eaLnBrk="1" hangingPunct="1">
              <a:buFontTx/>
              <a:buNone/>
            </a:pPr>
            <a:r>
              <a:rPr lang="el-GR" sz="2000" smtClean="0"/>
              <a:t>        </a:t>
            </a:r>
            <a:r>
              <a:rPr lang="el-GR" sz="2000" smtClean="0">
                <a:latin typeface="Times New Roman" pitchFamily="18" charset="0"/>
                <a:cs typeface="Times New Roman" pitchFamily="18" charset="0"/>
              </a:rPr>
              <a:t>ΟΙ ΠΕΡΙΣΤΡΟΦΙΚΟΙ ΚΑΥΣΤΗΡΕΣ ΧΡΗΣΙΜΟΠΟΙΟΥΝΤΑΙ ΜΟΝΟ ΣΕ ΠΟΛΥ ΜΕΓΑΛΕΣ ΕΓΚΑΤΑΣΤΑΣΕΙΣ ΚΑΙ ΤΕΛΕΥΤΑΙΑ ΕΧΟΥΝ ΑΝΤΙΚΑΤΑΣΤΑΘΕΙ ΑΠΟ  ΜΕΓΑΛΟΥΣ ΠΙΕΣΤΙΚΟΥΣ ΚΑΥΣΤΗΡΕΣ (ΔΙΒΑΘΜΙΟΥΣ)</a:t>
            </a:r>
          </a:p>
          <a:p>
            <a:pPr eaLnBrk="1" hangingPunct="1">
              <a:buFontTx/>
              <a:buNone/>
            </a:pPr>
            <a:r>
              <a:rPr lang="el-GR" sz="2000" smtClean="0">
                <a:latin typeface="Times New Roman" pitchFamily="18" charset="0"/>
                <a:cs typeface="Times New Roman" pitchFamily="18" charset="0"/>
              </a:rPr>
              <a:t>      ΟΙ ΕΞΑΤΜΙΣΤΙΚΟΙ ΚΑΥΣΤΗΡΕΣ ΠΕΤΡΕΛΑΙΟΥ ΔΕΝ ΧΡΗΣΙΜΟΠΟΠΟΙΟΥΝΤΑΙ ΣΤΙΣ ΜΕΡΕΣ ΜΑΣ ΠΑΡΑ ΜΟΝΟ ΓΙΑ   ΤΟΠΙΚΗ ΧΡΗΣΗ.</a:t>
            </a:r>
          </a:p>
          <a:p>
            <a:pPr eaLnBrk="1" hangingPunct="1">
              <a:buFontTx/>
              <a:buNone/>
            </a:pPr>
            <a:endParaRPr lang="el-GR"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71472" y="500042"/>
            <a:ext cx="7772400" cy="457200"/>
          </a:xfrm>
        </p:spPr>
        <p:txBody>
          <a:bodyPr/>
          <a:lstStyle/>
          <a:p>
            <a:pPr eaLnBrk="1" fontAlgn="auto" hangingPunct="1">
              <a:spcAft>
                <a:spcPts val="0"/>
              </a:spcAft>
              <a:defRPr/>
            </a:pPr>
            <a:r>
              <a:rPr lang="el-GR" sz="2400" dirty="0">
                <a:latin typeface="Times New Roman" pitchFamily="18" charset="0"/>
                <a:cs typeface="Times New Roman" pitchFamily="18" charset="0"/>
              </a:rPr>
              <a:t>ΚΑΥΣΤΗΡΕΣ ΑΕΡΙΩΝ</a:t>
            </a:r>
          </a:p>
        </p:txBody>
      </p:sp>
      <p:sp>
        <p:nvSpPr>
          <p:cNvPr id="35843" name="Rectangle 3"/>
          <p:cNvSpPr>
            <a:spLocks noGrp="1" noChangeArrowheads="1"/>
          </p:cNvSpPr>
          <p:nvPr>
            <p:ph type="body" idx="1"/>
          </p:nvPr>
        </p:nvSpPr>
        <p:spPr/>
        <p:txBody>
          <a:bodyPr/>
          <a:lstStyle/>
          <a:p>
            <a:pPr eaLnBrk="1" hangingPunct="1">
              <a:lnSpc>
                <a:spcPct val="90000"/>
              </a:lnSpc>
              <a:buFontTx/>
              <a:buNone/>
            </a:pPr>
            <a:r>
              <a:rPr lang="el-GR" sz="2000" smtClean="0">
                <a:latin typeface="Times New Roman" pitchFamily="18" charset="0"/>
                <a:cs typeface="Times New Roman" pitchFamily="18" charset="0"/>
              </a:rPr>
              <a:t>ΑΝΑΛΟΓΑ ΜΕ ΤΟΝ ΤΡΟΠΟ ΠΡΟΣΑΓΩΓΗΣ ΚΑΥΣΙΜΟΥ ΤΟΥΣ ΔΙΑΚΡΙΝΟΥΜΕ:</a:t>
            </a:r>
          </a:p>
          <a:p>
            <a:pPr eaLnBrk="1" hangingPunct="1">
              <a:lnSpc>
                <a:spcPct val="90000"/>
              </a:lnSpc>
            </a:pPr>
            <a:r>
              <a:rPr lang="el-GR" sz="1800" smtClean="0">
                <a:latin typeface="Times New Roman" pitchFamily="18" charset="0"/>
                <a:cs typeface="Times New Roman" pitchFamily="18" charset="0"/>
              </a:rPr>
              <a:t>ΚΑΥΣΤΗΡΕΣ ΔΙΑΧΥΣΗΣ ( ΑΠΟΤΕΛΟΥΝΤΑΙ ΑΠΌ ΣΥΣΤΗΜΑ ΣΩΛΗΝΩΝ ΜΕ ΟΠΕΣ ΣΤΑ ΑΚΡΑ)</a:t>
            </a:r>
          </a:p>
          <a:p>
            <a:pPr eaLnBrk="1" hangingPunct="1">
              <a:lnSpc>
                <a:spcPct val="90000"/>
              </a:lnSpc>
            </a:pPr>
            <a:r>
              <a:rPr lang="el-GR" sz="1800" smtClean="0">
                <a:latin typeface="Times New Roman" pitchFamily="18" charset="0"/>
                <a:cs typeface="Times New Roman" pitchFamily="18" charset="0"/>
              </a:rPr>
              <a:t>ΚΑΥΣΤΗΡΕΣ ΜΕ ΕΓΧΥΤΗΡΕΣ ( ΑΥΞΗΣΗ ΤΗΣ ΤΑΧΥΤΗΤΑΣ ΕΓΧΥΣΗΣ ΣΥΝΕΠΑΓΕΤΑΙ ΜΕΙΩΣΗ ΤΗΣ ΣΤΑΤΙΚΗΣ ΠΙΕΣΗΣ ΜΕ ΕΠΑΚΟΛΟΥΘΟ ΜΕΡΙΚΗ ΑΝΑΡΟΦΗΣΗ ΤΟΥ ΑΕΡΑ ΚΑΥΣΗΣ</a:t>
            </a:r>
          </a:p>
          <a:p>
            <a:pPr eaLnBrk="1" hangingPunct="1">
              <a:lnSpc>
                <a:spcPct val="90000"/>
              </a:lnSpc>
            </a:pPr>
            <a:r>
              <a:rPr lang="el-GR" sz="1800" smtClean="0">
                <a:latin typeface="Times New Roman" pitchFamily="18" charset="0"/>
                <a:cs typeface="Times New Roman" pitchFamily="18" charset="0"/>
              </a:rPr>
              <a:t>ΚΑΥΣΤΗΡΕΣ ΠΛΗΡΟΥΣ ΠΡΟΑΝΑΜΙΞΗΣ ( ΕΧΟΥΝ ΔΥΝΑΤΟΤΗΤΑ ΑΝΑΡΡΟΦΗΣΗΣ ΤΟΥ ΑΕΡΑ ΚΑΥΣΗΣ</a:t>
            </a:r>
          </a:p>
          <a:p>
            <a:pPr eaLnBrk="1" hangingPunct="1">
              <a:lnSpc>
                <a:spcPct val="90000"/>
              </a:lnSpc>
              <a:buFontTx/>
              <a:buNone/>
            </a:pPr>
            <a:r>
              <a:rPr lang="el-GR" sz="2000" smtClean="0">
                <a:latin typeface="Times New Roman" pitchFamily="18" charset="0"/>
                <a:cs typeface="Times New Roman" pitchFamily="18" charset="0"/>
              </a:rPr>
              <a:t>ΑΝΛΟΓΑ ΜΕ ΤΟΝ ΤΡΟΠΟ ΠΡΟΣΑΓΩΓΗΣ ΤΟΥ ΑΕΡΑ ΔΙΑΚΡΙΝΟΝΤΑΙ:</a:t>
            </a:r>
          </a:p>
          <a:p>
            <a:pPr eaLnBrk="1" hangingPunct="1">
              <a:lnSpc>
                <a:spcPct val="90000"/>
              </a:lnSpc>
            </a:pPr>
            <a:r>
              <a:rPr lang="el-GR" sz="1800" smtClean="0">
                <a:latin typeface="Times New Roman" pitchFamily="18" charset="0"/>
                <a:cs typeface="Times New Roman" pitchFamily="18" charset="0"/>
              </a:rPr>
              <a:t>ΣΕ ΑΤΜΟΣΦΑΙΡΙΚΟΥΣ</a:t>
            </a:r>
          </a:p>
          <a:p>
            <a:pPr eaLnBrk="1" hangingPunct="1">
              <a:lnSpc>
                <a:spcPct val="90000"/>
              </a:lnSpc>
            </a:pPr>
            <a:r>
              <a:rPr lang="el-GR" sz="1800" smtClean="0">
                <a:latin typeface="Times New Roman" pitchFamily="18" charset="0"/>
                <a:cs typeface="Times New Roman" pitchFamily="18" charset="0"/>
              </a:rPr>
              <a:t>ΣΕ ΠΙΕΣΤΙΚΟΥΣ ΚΑΥΣΤΗΡΕΣ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42910" y="571480"/>
            <a:ext cx="7772400" cy="457200"/>
          </a:xfrm>
        </p:spPr>
        <p:txBody>
          <a:bodyPr/>
          <a:lstStyle/>
          <a:p>
            <a:pPr eaLnBrk="1" fontAlgn="auto" hangingPunct="1">
              <a:spcAft>
                <a:spcPts val="0"/>
              </a:spcAft>
              <a:defRPr/>
            </a:pPr>
            <a:r>
              <a:rPr lang="el-GR" sz="2400" dirty="0">
                <a:latin typeface="Times New Roman" pitchFamily="18" charset="0"/>
                <a:cs typeface="Times New Roman" pitchFamily="18" charset="0"/>
              </a:rPr>
              <a:t>ΚΑΥΣΤΗΡΕΣ </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αεριου</a:t>
            </a:r>
            <a:r>
              <a:rPr lang="el-GR" sz="2400" dirty="0" smtClean="0">
                <a:latin typeface="Times New Roman" pitchFamily="18" charset="0"/>
                <a:cs typeface="Times New Roman" pitchFamily="18" charset="0"/>
              </a:rPr>
              <a:t> ΑΤΜΟΣΦΑΙΡΙΚΟΙ</a:t>
            </a:r>
            <a:endParaRPr lang="el-GR" sz="2400" dirty="0">
              <a:latin typeface="Times New Roman" pitchFamily="18" charset="0"/>
              <a:cs typeface="Times New Roman" pitchFamily="18" charset="0"/>
            </a:endParaRPr>
          </a:p>
        </p:txBody>
      </p:sp>
      <p:sp>
        <p:nvSpPr>
          <p:cNvPr id="36867" name="Rectangle 4"/>
          <p:cNvSpPr>
            <a:spLocks noGrp="1" noChangeArrowheads="1"/>
          </p:cNvSpPr>
          <p:nvPr>
            <p:ph type="body" sz="half" idx="2"/>
          </p:nvPr>
        </p:nvSpPr>
        <p:spPr>
          <a:xfrm>
            <a:off x="642938" y="1571625"/>
            <a:ext cx="7815262" cy="4524375"/>
          </a:xfrm>
        </p:spPr>
        <p:txBody>
          <a:bodyPr/>
          <a:lstStyle/>
          <a:p>
            <a:pPr eaLnBrk="1" hangingPunct="1"/>
            <a:r>
              <a:rPr lang="el-GR" sz="1800" smtClean="0">
                <a:latin typeface="Times New Roman" pitchFamily="18" charset="0"/>
                <a:cs typeface="Times New Roman" pitchFamily="18" charset="0"/>
              </a:rPr>
              <a:t>ΟΙ ΚΑΥΣΤΗΡΕΣ ΑΥΤΟΙ ΔΙΑΘΕΤΟΥΝ ΜΙΑ ΣΥΣΤΟΙΧΙΑ ΣΩΛΗΝΩΝ ΜΕ ΟΠΕΣ Ή ΕΙΔΙΚΗ ΠΛΑΚΑ ΜΕ ΟΠΕΣ ΟΠΟΥ  Ο ΑΕΡΑΣ ΕΡΧΕΤΑΙ ΣΕ ΕΠΑΦΗ ΕΞΩΤΕΡΙΚΑ ΜΕ ΤΗΝ ΦΛΟΓΑ </a:t>
            </a:r>
          </a:p>
          <a:p>
            <a:pPr eaLnBrk="1" hangingPunct="1"/>
            <a:r>
              <a:rPr lang="el-GR" sz="1800" smtClean="0">
                <a:latin typeface="Times New Roman" pitchFamily="18" charset="0"/>
                <a:cs typeface="Times New Roman" pitchFamily="18" charset="0"/>
              </a:rPr>
              <a:t>ΕΊΝΑΙ ΚΑΥΣΤΗΡΕΣ ΑΘΟΡΥΒΟΙ ΚΑΙ ΜΕ ΜΕΓΑΛΗ ΠΟΙΚΙΛΙΑ ΣΧΗΜΑΤΙΣΜΩΝ ΕΚΡΟΗΣ ΤΟΥ ΚΑΥΣΙΜΟΥ ΚΑΙ ΕΙΔΙΚΑ ΔΙΑΜΟΡΦΩΜΕΝΗ ΕΠΙΦΑΝΕΙΑ ΚΑΥΣΗΣ</a:t>
            </a:r>
          </a:p>
          <a:p>
            <a:pPr eaLnBrk="1" hangingPunct="1"/>
            <a:r>
              <a:rPr lang="el-GR" sz="1800" smtClean="0">
                <a:latin typeface="Times New Roman" pitchFamily="18" charset="0"/>
                <a:cs typeface="Times New Roman" pitchFamily="18" charset="0"/>
              </a:rPr>
              <a:t>ΣΥΝΑΝΤΟΝΤΑΙ  ΣΕ ΜΙΚΡΗΣ ΙΣΧΥΟΣ ΛΕΒΗΤΕΣ ΕΠΙΔΑΠΕΔΙΟΥΣ ΑΛΛΑ ΚΑΙ ΕΠΙΤΟΙΧΟΥΣ.</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quarter" idx="10"/>
          </p:nvPr>
        </p:nvSpPr>
        <p:spPr/>
        <p:txBody>
          <a:bodyPr/>
          <a:lstStyle/>
          <a:p>
            <a:pPr>
              <a:defRPr/>
            </a:pPr>
            <a:r>
              <a:rPr lang="el-GR"/>
              <a:t>1/5/2011</a:t>
            </a: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EB9A54A9-08CE-4841-9882-15961FE99401}" type="slidenum">
              <a:rPr lang="el-GR"/>
              <a:pPr>
                <a:defRPr/>
              </a:pPr>
              <a:t>29</a:t>
            </a:fld>
            <a:endParaRPr lang="el-GR"/>
          </a:p>
        </p:txBody>
      </p:sp>
      <p:sp>
        <p:nvSpPr>
          <p:cNvPr id="7" name="Rectangle 2"/>
          <p:cNvSpPr>
            <a:spLocks noGrp="1" noChangeArrowheads="1"/>
          </p:cNvSpPr>
          <p:nvPr>
            <p:ph type="title"/>
          </p:nvPr>
        </p:nvSpPr>
        <p:spPr/>
        <p:txBody>
          <a:bodyPr/>
          <a:lstStyle/>
          <a:p>
            <a:pPr eaLnBrk="1" fontAlgn="auto" hangingPunct="1">
              <a:spcAft>
                <a:spcPts val="0"/>
              </a:spcAft>
              <a:defRPr/>
            </a:pPr>
            <a:r>
              <a:rPr lang="el-GR" sz="2400" dirty="0">
                <a:latin typeface="Times New Roman" pitchFamily="18" charset="0"/>
                <a:cs typeface="Times New Roman" pitchFamily="18" charset="0"/>
              </a:rPr>
              <a:t>ΚΑΥΣΤΗΡΕΣ </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αεριου</a:t>
            </a:r>
            <a:r>
              <a:rPr lang="el-GR" sz="2400" dirty="0" smtClean="0">
                <a:latin typeface="Times New Roman" pitchFamily="18" charset="0"/>
                <a:cs typeface="Times New Roman" pitchFamily="18" charset="0"/>
              </a:rPr>
              <a:t> ΑΤΜΟΣΦΑΙΡΙΚΟΙ</a:t>
            </a:r>
            <a:endParaRPr lang="el-GR" sz="2400" dirty="0">
              <a:latin typeface="Times New Roman" pitchFamily="18" charset="0"/>
              <a:cs typeface="Times New Roman" pitchFamily="18" charset="0"/>
            </a:endParaRPr>
          </a:p>
        </p:txBody>
      </p:sp>
      <p:pic>
        <p:nvPicPr>
          <p:cNvPr id="37894" name="Picture 6" descr="D:\cristodoulos\EKPAIDEYSH\EIKONES TEXNIKES\images\KAYSTHRES AERIOY\KAR47.JPG"/>
          <p:cNvPicPr>
            <a:picLocks noGrp="1" noChangeAspect="1" noChangeArrowheads="1"/>
          </p:cNvPicPr>
          <p:nvPr>
            <p:ph idx="1"/>
          </p:nvPr>
        </p:nvPicPr>
        <p:blipFill>
          <a:blip r:embed="rId2" cstate="print"/>
          <a:srcRect/>
          <a:stretch>
            <a:fillRect/>
          </a:stretch>
        </p:blipFill>
        <p:spPr>
          <a:xfrm>
            <a:off x="323850" y="1268413"/>
            <a:ext cx="4295775" cy="2857500"/>
          </a:xfrm>
        </p:spPr>
      </p:pic>
      <p:pic>
        <p:nvPicPr>
          <p:cNvPr id="37895" name="Picture 2"/>
          <p:cNvPicPr>
            <a:picLocks noChangeAspect="1" noChangeArrowheads="1"/>
          </p:cNvPicPr>
          <p:nvPr/>
        </p:nvPicPr>
        <p:blipFill>
          <a:blip r:embed="rId3" cstate="print"/>
          <a:srcRect/>
          <a:stretch>
            <a:fillRect/>
          </a:stretch>
        </p:blipFill>
        <p:spPr bwMode="auto">
          <a:xfrm>
            <a:off x="611188" y="4437063"/>
            <a:ext cx="3871912" cy="1862137"/>
          </a:xfrm>
          <a:prstGeom prst="rect">
            <a:avLst/>
          </a:prstGeom>
          <a:noFill/>
          <a:ln w="9525">
            <a:noFill/>
            <a:miter lim="800000"/>
            <a:headEnd/>
            <a:tailEnd/>
          </a:ln>
        </p:spPr>
      </p:pic>
      <p:pic>
        <p:nvPicPr>
          <p:cNvPr id="37896" name="Picture 3" descr="C:\Users\cris\Desktop\skanarismata\lebites\KAR54.JPG"/>
          <p:cNvPicPr>
            <a:picLocks noChangeAspect="1" noChangeArrowheads="1"/>
          </p:cNvPicPr>
          <p:nvPr/>
        </p:nvPicPr>
        <p:blipFill>
          <a:blip r:embed="rId4" cstate="print"/>
          <a:srcRect/>
          <a:stretch>
            <a:fillRect/>
          </a:stretch>
        </p:blipFill>
        <p:spPr bwMode="auto">
          <a:xfrm>
            <a:off x="5500688" y="4500563"/>
            <a:ext cx="2786062" cy="1714500"/>
          </a:xfrm>
          <a:prstGeom prst="rect">
            <a:avLst/>
          </a:prstGeom>
          <a:noFill/>
          <a:ln w="9525">
            <a:noFill/>
            <a:miter lim="800000"/>
            <a:headEnd/>
            <a:tailEnd/>
          </a:ln>
        </p:spPr>
      </p:pic>
      <p:pic>
        <p:nvPicPr>
          <p:cNvPr id="37897" name="Picture 10" descr="kayst_0003"/>
          <p:cNvPicPr>
            <a:picLocks noChangeAspect="1" noChangeArrowheads="1"/>
          </p:cNvPicPr>
          <p:nvPr/>
        </p:nvPicPr>
        <p:blipFill>
          <a:blip r:embed="rId5" cstate="print"/>
          <a:srcRect/>
          <a:stretch>
            <a:fillRect/>
          </a:stretch>
        </p:blipFill>
        <p:spPr bwMode="auto">
          <a:xfrm>
            <a:off x="5076825" y="1412875"/>
            <a:ext cx="3311525" cy="253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42910" y="428604"/>
            <a:ext cx="7772400" cy="519113"/>
          </a:xfrm>
        </p:spPr>
        <p:txBody>
          <a:bodyPr/>
          <a:lstStyle/>
          <a:p>
            <a:pPr eaLnBrk="1" fontAlgn="auto" hangingPunct="1">
              <a:spcAft>
                <a:spcPts val="0"/>
              </a:spcAft>
              <a:defRPr/>
            </a:pPr>
            <a:r>
              <a:rPr lang="el-GR" sz="2800" dirty="0">
                <a:latin typeface="Times New Roman" pitchFamily="18" charset="0"/>
                <a:cs typeface="Times New Roman" pitchFamily="18" charset="0"/>
              </a:rPr>
              <a:t>ΚΑΥΣΤΗΡΕΣ ΕΞΑΤΜΙΣΗΣ</a:t>
            </a:r>
          </a:p>
        </p:txBody>
      </p:sp>
      <p:sp>
        <p:nvSpPr>
          <p:cNvPr id="14339" name="Rectangle 4"/>
          <p:cNvSpPr>
            <a:spLocks noGrp="1" noChangeArrowheads="1"/>
          </p:cNvSpPr>
          <p:nvPr>
            <p:ph type="body" sz="half" idx="2"/>
          </p:nvPr>
        </p:nvSpPr>
        <p:spPr>
          <a:xfrm>
            <a:off x="571500" y="1428750"/>
            <a:ext cx="8191500" cy="4667250"/>
          </a:xfrm>
        </p:spPr>
        <p:txBody>
          <a:bodyPr/>
          <a:lstStyle/>
          <a:p>
            <a:pPr eaLnBrk="1" hangingPunct="1">
              <a:lnSpc>
                <a:spcPct val="90000"/>
              </a:lnSpc>
            </a:pPr>
            <a:r>
              <a:rPr lang="el-GR" sz="2000" smtClean="0">
                <a:latin typeface="Times New Roman" pitchFamily="18" charset="0"/>
                <a:cs typeface="Times New Roman" pitchFamily="18" charset="0"/>
              </a:rPr>
              <a:t> Είναι κατάλληλοι  για μικρής  ισχύος εγκαταστάσεις και στην εποχή μας συναντούνται σπάνια.</a:t>
            </a:r>
          </a:p>
          <a:p>
            <a:pPr eaLnBrk="1" hangingPunct="1">
              <a:lnSpc>
                <a:spcPct val="90000"/>
              </a:lnSpc>
              <a:buFont typeface="Wingdings 2" pitchFamily="18" charset="2"/>
              <a:buNone/>
            </a:pPr>
            <a:endParaRPr lang="el-GR" sz="2000" smtClean="0">
              <a:latin typeface="Times New Roman" pitchFamily="18" charset="0"/>
              <a:cs typeface="Times New Roman" pitchFamily="18" charset="0"/>
            </a:endParaRPr>
          </a:p>
          <a:p>
            <a:pPr eaLnBrk="1" hangingPunct="1">
              <a:lnSpc>
                <a:spcPct val="90000"/>
              </a:lnSpc>
            </a:pPr>
            <a:r>
              <a:rPr lang="el-GR" sz="2000" smtClean="0">
                <a:latin typeface="Times New Roman" pitchFamily="18" charset="0"/>
                <a:cs typeface="Times New Roman" pitchFamily="18" charset="0"/>
              </a:rPr>
              <a:t>Διαθέτουν ένα ντεπόζιτο ( αποθήκη  καυσίμου) , θερμοστάτη χώρου , ροοστάτη – ρυθμιστή παροχής πετρελαίου , ανεμιστήρα για την προσαγωγή αέρα ( μερικές φορές διαθέτει και επιλογή στροφών) , κωνικό δοχείο – χώρο καύσης του πετρελαίου , διάταξη έναυσης - μετασχηματιστή ( 220- 5 </a:t>
            </a:r>
            <a:r>
              <a:rPr lang="en-US" sz="2000" smtClean="0">
                <a:latin typeface="Times New Roman" pitchFamily="18" charset="0"/>
                <a:cs typeface="Times New Roman" pitchFamily="18" charset="0"/>
              </a:rPr>
              <a:t>V)</a:t>
            </a:r>
            <a:r>
              <a:rPr lang="el-GR" sz="2000" smtClean="0">
                <a:latin typeface="Times New Roman" pitchFamily="18" charset="0"/>
                <a:cs typeface="Times New Roman" pitchFamily="18" charset="0"/>
              </a:rPr>
              <a:t>. Σε εξελιγμένη μορφή διαθέτουν και ηλεκτρομαγνητική βαλβίδα ασφαλείας.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42910" y="571480"/>
            <a:ext cx="7772400" cy="457200"/>
          </a:xfrm>
        </p:spPr>
        <p:txBody>
          <a:bodyPr>
            <a:noAutofit/>
          </a:bodyPr>
          <a:lstStyle/>
          <a:p>
            <a:pPr eaLnBrk="1" fontAlgn="auto" hangingPunct="1">
              <a:spcAft>
                <a:spcPts val="0"/>
              </a:spcAft>
              <a:defRPr/>
            </a:pPr>
            <a:r>
              <a:rPr lang="el-GR" sz="2800" dirty="0">
                <a:latin typeface="Times New Roman" pitchFamily="18" charset="0"/>
                <a:cs typeface="Times New Roman" pitchFamily="18" charset="0"/>
              </a:rPr>
              <a:t>ΚΑΥΣΤΗΡΕΣ </a:t>
            </a:r>
            <a:r>
              <a:rPr lang="el-GR" sz="2800" dirty="0" smtClean="0">
                <a:latin typeface="Times New Roman" pitchFamily="18" charset="0"/>
                <a:cs typeface="Times New Roman" pitchFamily="18" charset="0"/>
              </a:rPr>
              <a:t> </a:t>
            </a:r>
            <a:r>
              <a:rPr lang="el-GR" sz="2800" dirty="0" err="1" smtClean="0">
                <a:latin typeface="Times New Roman" pitchFamily="18" charset="0"/>
                <a:cs typeface="Times New Roman" pitchFamily="18" charset="0"/>
              </a:rPr>
              <a:t>αεριου</a:t>
            </a:r>
            <a:r>
              <a:rPr lang="el-GR" sz="2800" dirty="0" smtClean="0">
                <a:latin typeface="Times New Roman" pitchFamily="18" charset="0"/>
                <a:cs typeface="Times New Roman" pitchFamily="18" charset="0"/>
              </a:rPr>
              <a:t> ΠΙΕΣΤΙΚΟΙ</a:t>
            </a:r>
            <a:endParaRPr lang="el-GR" sz="2800" dirty="0">
              <a:latin typeface="Times New Roman" pitchFamily="18" charset="0"/>
              <a:cs typeface="Times New Roman" pitchFamily="18" charset="0"/>
            </a:endParaRPr>
          </a:p>
        </p:txBody>
      </p:sp>
      <p:sp>
        <p:nvSpPr>
          <p:cNvPr id="63492" name="Rectangle 4"/>
          <p:cNvSpPr>
            <a:spLocks noGrp="1" noChangeArrowheads="1"/>
          </p:cNvSpPr>
          <p:nvPr>
            <p:ph type="body" sz="half" idx="2"/>
          </p:nvPr>
        </p:nvSpPr>
        <p:spPr>
          <a:xfrm>
            <a:off x="428596" y="1214422"/>
            <a:ext cx="8072438" cy="2357454"/>
          </a:xfrm>
        </p:spPr>
        <p:txBody>
          <a:bodyPr>
            <a:normAutofit/>
          </a:bodyPr>
          <a:lstStyle/>
          <a:p>
            <a:pPr eaLnBrk="1" fontAlgn="auto" hangingPunct="1">
              <a:lnSpc>
                <a:spcPct val="90000"/>
              </a:lnSpc>
              <a:spcAft>
                <a:spcPts val="0"/>
              </a:spcAft>
              <a:buFontTx/>
              <a:buNone/>
              <a:defRPr/>
            </a:pPr>
            <a:r>
              <a:rPr lang="el-GR" sz="1800" dirty="0"/>
              <a:t>     </a:t>
            </a:r>
            <a:r>
              <a:rPr lang="el-GR" sz="1800" dirty="0" smtClean="0"/>
              <a:t> </a:t>
            </a:r>
            <a:r>
              <a:rPr lang="el-GR" sz="1900" dirty="0" smtClean="0">
                <a:latin typeface="Times New Roman" pitchFamily="18" charset="0"/>
                <a:cs typeface="Times New Roman" pitchFamily="18" charset="0"/>
              </a:rPr>
              <a:t>Στις </a:t>
            </a:r>
            <a:r>
              <a:rPr lang="el-GR" sz="1900" dirty="0">
                <a:latin typeface="Times New Roman" pitchFamily="18" charset="0"/>
                <a:cs typeface="Times New Roman" pitchFamily="18" charset="0"/>
              </a:rPr>
              <a:t>περισσότερες </a:t>
            </a:r>
            <a:r>
              <a:rPr lang="el-GR" sz="1900" dirty="0" smtClean="0">
                <a:latin typeface="Times New Roman" pitchFamily="18" charset="0"/>
                <a:cs typeface="Times New Roman" pitchFamily="18" charset="0"/>
              </a:rPr>
              <a:t>μεσαίες και μεγάλες εγκαταστάσεις  </a:t>
            </a:r>
            <a:r>
              <a:rPr lang="el-GR" sz="1900" dirty="0">
                <a:latin typeface="Times New Roman" pitchFamily="18" charset="0"/>
                <a:cs typeface="Times New Roman" pitchFamily="18" charset="0"/>
              </a:rPr>
              <a:t>χρησιμοποιούνται στα λεβητοστάσια  πιεστικοί καυστήρες αερίου</a:t>
            </a:r>
            <a:r>
              <a:rPr lang="el-GR" sz="1900" dirty="0" smtClean="0">
                <a:latin typeface="Times New Roman" pitchFamily="18" charset="0"/>
                <a:cs typeface="Times New Roman" pitchFamily="18" charset="0"/>
              </a:rPr>
              <a:t>.</a:t>
            </a:r>
            <a:endParaRPr lang="el-GR" sz="1900" dirty="0">
              <a:latin typeface="Times New Roman" pitchFamily="18" charset="0"/>
              <a:cs typeface="Times New Roman" pitchFamily="18" charset="0"/>
            </a:endParaRPr>
          </a:p>
          <a:p>
            <a:pPr eaLnBrk="1" fontAlgn="auto" hangingPunct="1">
              <a:lnSpc>
                <a:spcPct val="90000"/>
              </a:lnSpc>
              <a:spcAft>
                <a:spcPts val="0"/>
              </a:spcAft>
              <a:buFontTx/>
              <a:buNone/>
              <a:defRPr/>
            </a:pPr>
            <a:r>
              <a:rPr lang="el-GR" sz="1900" dirty="0">
                <a:latin typeface="Times New Roman" pitchFamily="18" charset="0"/>
                <a:cs typeface="Times New Roman" pitchFamily="18" charset="0"/>
              </a:rPr>
              <a:t>     Έχουν μεγάλη  θερμαντική ικανότητα και χρησιμοποιούνται και σε εγκαταστάσεις </a:t>
            </a:r>
            <a:r>
              <a:rPr lang="el-GR" sz="1900" dirty="0" smtClean="0">
                <a:latin typeface="Times New Roman" pitchFamily="18" charset="0"/>
                <a:cs typeface="Times New Roman" pitchFamily="18" charset="0"/>
              </a:rPr>
              <a:t>πολύ μεγάλων </a:t>
            </a:r>
            <a:r>
              <a:rPr lang="el-GR" sz="1900" dirty="0">
                <a:latin typeface="Times New Roman" pitchFamily="18" charset="0"/>
                <a:cs typeface="Times New Roman" pitchFamily="18" charset="0"/>
              </a:rPr>
              <a:t>κτιρίων και βιομηχανιών</a:t>
            </a:r>
            <a:r>
              <a:rPr lang="el-GR" sz="1900" dirty="0" smtClean="0">
                <a:latin typeface="Times New Roman" pitchFamily="18" charset="0"/>
                <a:cs typeface="Times New Roman" pitchFamily="18" charset="0"/>
              </a:rPr>
              <a:t>.</a:t>
            </a:r>
            <a:endParaRPr lang="el-GR" sz="1900" dirty="0">
              <a:latin typeface="Times New Roman" pitchFamily="18" charset="0"/>
              <a:cs typeface="Times New Roman" pitchFamily="18" charset="0"/>
            </a:endParaRPr>
          </a:p>
          <a:p>
            <a:pPr eaLnBrk="1" fontAlgn="auto" hangingPunct="1">
              <a:lnSpc>
                <a:spcPct val="90000"/>
              </a:lnSpc>
              <a:spcAft>
                <a:spcPts val="0"/>
              </a:spcAft>
              <a:buFontTx/>
              <a:buNone/>
              <a:defRPr/>
            </a:pPr>
            <a:r>
              <a:rPr lang="el-GR" sz="1900" dirty="0">
                <a:latin typeface="Times New Roman" pitchFamily="18" charset="0"/>
                <a:cs typeface="Times New Roman" pitchFamily="18" charset="0"/>
              </a:rPr>
              <a:t>     </a:t>
            </a:r>
            <a:r>
              <a:rPr lang="el-GR" sz="1900" dirty="0" smtClean="0">
                <a:latin typeface="Times New Roman" pitchFamily="18" charset="0"/>
                <a:cs typeface="Times New Roman" pitchFamily="18" charset="0"/>
              </a:rPr>
              <a:t> Διαθέτων </a:t>
            </a:r>
            <a:r>
              <a:rPr lang="el-GR" sz="1900" dirty="0">
                <a:latin typeface="Times New Roman" pitchFamily="18" charset="0"/>
                <a:cs typeface="Times New Roman" pitchFamily="18" charset="0"/>
              </a:rPr>
              <a:t>πληθώρα  οργάνων και εξαρτημάτων </a:t>
            </a:r>
            <a:r>
              <a:rPr lang="el-GR" sz="1900" dirty="0" smtClean="0">
                <a:latin typeface="Times New Roman" pitchFamily="18" charset="0"/>
                <a:cs typeface="Times New Roman" pitchFamily="18" charset="0"/>
              </a:rPr>
              <a:t>ενώ διαθέτουν και μια σειρά από ασφαλιστικές διατάξεις οι οποίες είναι  συνδεδεμένες  </a:t>
            </a:r>
            <a:r>
              <a:rPr lang="el-GR" sz="1900" dirty="0">
                <a:latin typeface="Times New Roman" pitchFamily="18" charset="0"/>
                <a:cs typeface="Times New Roman" pitchFamily="18" charset="0"/>
              </a:rPr>
              <a:t>σε μια μπάρα που λέγεται </a:t>
            </a:r>
            <a:r>
              <a:rPr lang="en-US" sz="1900" dirty="0">
                <a:latin typeface="Times New Roman" pitchFamily="18" charset="0"/>
                <a:cs typeface="Times New Roman" pitchFamily="18" charset="0"/>
              </a:rPr>
              <a:t>multi – block </a:t>
            </a:r>
            <a:r>
              <a:rPr lang="el-GR" sz="1900" dirty="0">
                <a:latin typeface="Times New Roman" pitchFamily="18" charset="0"/>
                <a:cs typeface="Times New Roman" pitchFamily="18" charset="0"/>
              </a:rPr>
              <a:t>ή </a:t>
            </a:r>
            <a:r>
              <a:rPr lang="en-US" sz="1900" dirty="0">
                <a:latin typeface="Times New Roman" pitchFamily="18" charset="0"/>
                <a:cs typeface="Times New Roman" pitchFamily="18" charset="0"/>
              </a:rPr>
              <a:t>gas </a:t>
            </a:r>
            <a:r>
              <a:rPr lang="en-US" sz="1900" dirty="0" smtClean="0">
                <a:latin typeface="Times New Roman" pitchFamily="18" charset="0"/>
                <a:cs typeface="Times New Roman" pitchFamily="18" charset="0"/>
              </a:rPr>
              <a:t>train</a:t>
            </a:r>
            <a:r>
              <a:rPr lang="el-GR" sz="1900" dirty="0" smtClean="0">
                <a:latin typeface="Times New Roman" pitchFamily="18" charset="0"/>
                <a:cs typeface="Times New Roman" pitchFamily="18" charset="0"/>
              </a:rPr>
              <a:t> και η οποία προσφέρει αξιοπιστία και ασφάλεια κατά την καύση.  </a:t>
            </a:r>
            <a:endParaRPr lang="el-GR" sz="1900" dirty="0">
              <a:latin typeface="Times New Roman" pitchFamily="18" charset="0"/>
              <a:cs typeface="Times New Roman" pitchFamily="18" charset="0"/>
            </a:endParaRPr>
          </a:p>
        </p:txBody>
      </p:sp>
      <p:pic>
        <p:nvPicPr>
          <p:cNvPr id="1026" name="Picture 2" descr="C:\Users\cris\Desktop\skanarismata\kaystires\kayst_0009.jpg"/>
          <p:cNvPicPr>
            <a:picLocks noChangeAspect="1" noChangeArrowheads="1"/>
          </p:cNvPicPr>
          <p:nvPr/>
        </p:nvPicPr>
        <p:blipFill>
          <a:blip r:embed="rId2" cstate="print"/>
          <a:srcRect/>
          <a:stretch>
            <a:fillRect/>
          </a:stretch>
        </p:blipFill>
        <p:spPr bwMode="auto">
          <a:xfrm>
            <a:off x="714348" y="3571876"/>
            <a:ext cx="4071966" cy="2786082"/>
          </a:xfrm>
          <a:prstGeom prst="rect">
            <a:avLst/>
          </a:prstGeom>
          <a:noFill/>
        </p:spPr>
      </p:pic>
      <p:pic>
        <p:nvPicPr>
          <p:cNvPr id="1027" name="Picture 3" descr="C:\Users\cris\Desktop\skanarismata\kaystires\dikes mou\IMG_3036.JPG"/>
          <p:cNvPicPr>
            <a:picLocks noChangeAspect="1" noChangeArrowheads="1"/>
          </p:cNvPicPr>
          <p:nvPr/>
        </p:nvPicPr>
        <p:blipFill>
          <a:blip r:embed="rId3" cstate="print"/>
          <a:srcRect/>
          <a:stretch>
            <a:fillRect/>
          </a:stretch>
        </p:blipFill>
        <p:spPr bwMode="auto">
          <a:xfrm>
            <a:off x="5357818" y="3714752"/>
            <a:ext cx="2928958" cy="2540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quarter" idx="10"/>
          </p:nvPr>
        </p:nvSpPr>
        <p:spPr/>
        <p:txBody>
          <a:bodyPr/>
          <a:lstStyle/>
          <a:p>
            <a:pPr>
              <a:defRPr/>
            </a:pPr>
            <a:r>
              <a:rPr lang="el-GR"/>
              <a:t>1/5/2011</a:t>
            </a: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ADDB894-008C-4EDB-A368-7A8E601E4561}" type="slidenum">
              <a:rPr lang="el-GR"/>
              <a:pPr>
                <a:defRPr/>
              </a:pPr>
              <a:t>31</a:t>
            </a:fld>
            <a:endParaRPr lang="el-GR"/>
          </a:p>
        </p:txBody>
      </p:sp>
      <p:sp>
        <p:nvSpPr>
          <p:cNvPr id="7" name="Rectangle 2"/>
          <p:cNvSpPr>
            <a:spLocks noGrp="1" noChangeArrowheads="1"/>
          </p:cNvSpPr>
          <p:nvPr>
            <p:ph type="title"/>
          </p:nvPr>
        </p:nvSpPr>
        <p:spPr/>
        <p:txBody>
          <a:bodyPr/>
          <a:lstStyle/>
          <a:p>
            <a:pPr eaLnBrk="1" fontAlgn="auto" hangingPunct="1">
              <a:spcAft>
                <a:spcPts val="0"/>
              </a:spcAft>
              <a:defRPr/>
            </a:pPr>
            <a:r>
              <a:rPr lang="el-GR" sz="2400" dirty="0">
                <a:latin typeface="Times New Roman" pitchFamily="18" charset="0"/>
                <a:cs typeface="Times New Roman" pitchFamily="18" charset="0"/>
              </a:rPr>
              <a:t>ΚΑΥΣΤΗΡΕΣ </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αεριου</a:t>
            </a:r>
            <a:r>
              <a:rPr lang="el-GR" sz="2400" dirty="0" smtClean="0">
                <a:latin typeface="Times New Roman" pitchFamily="18" charset="0"/>
                <a:cs typeface="Times New Roman" pitchFamily="18" charset="0"/>
              </a:rPr>
              <a:t> ΠΙΕΣΤΙΚΟΙ</a:t>
            </a:r>
            <a:endParaRPr lang="el-GR" sz="2400" dirty="0">
              <a:latin typeface="Times New Roman" pitchFamily="18" charset="0"/>
              <a:cs typeface="Times New Roman" pitchFamily="18" charset="0"/>
            </a:endParaRPr>
          </a:p>
        </p:txBody>
      </p:sp>
      <p:pic>
        <p:nvPicPr>
          <p:cNvPr id="39942" name="Picture 4" descr="D:\cristodoulos\EKPAIDEYSH\EIKONES TEXNIKES\KLIMATHERM2004\Image02.jpg"/>
          <p:cNvPicPr>
            <a:picLocks noGrp="1" noChangeAspect="1" noChangeArrowheads="1"/>
          </p:cNvPicPr>
          <p:nvPr>
            <p:ph idx="1"/>
          </p:nvPr>
        </p:nvPicPr>
        <p:blipFill>
          <a:blip r:embed="rId2" cstate="print"/>
          <a:srcRect/>
          <a:stretch>
            <a:fillRect/>
          </a:stretch>
        </p:blipFill>
        <p:spPr>
          <a:xfrm>
            <a:off x="928688" y="1428750"/>
            <a:ext cx="7286625" cy="4786313"/>
          </a:xfrm>
        </p:spPr>
      </p:pic>
      <p:sp>
        <p:nvSpPr>
          <p:cNvPr id="39943" name="8 - Ορθογώνιο"/>
          <p:cNvSpPr>
            <a:spLocks noChangeArrowheads="1"/>
          </p:cNvSpPr>
          <p:nvPr/>
        </p:nvSpPr>
        <p:spPr bwMode="auto">
          <a:xfrm>
            <a:off x="3714750" y="6286500"/>
            <a:ext cx="3419475" cy="369888"/>
          </a:xfrm>
          <a:prstGeom prst="rect">
            <a:avLst/>
          </a:prstGeom>
          <a:noFill/>
          <a:ln w="9525">
            <a:noFill/>
            <a:miter lim="800000"/>
            <a:headEnd/>
            <a:tailEnd/>
          </a:ln>
        </p:spPr>
        <p:txBody>
          <a:bodyPr wrap="none">
            <a:spAutoFit/>
          </a:bodyPr>
          <a:lstStyle/>
          <a:p>
            <a:r>
              <a:rPr lang="el-GR">
                <a:latin typeface="Franklin Gothic Book" pitchFamily="34" charset="0"/>
              </a:rPr>
              <a:t>Από την έκθεση </a:t>
            </a:r>
            <a:r>
              <a:rPr lang="en-US">
                <a:latin typeface="Franklin Gothic Book" pitchFamily="34" charset="0"/>
              </a:rPr>
              <a:t>climatherm 20</a:t>
            </a:r>
            <a:r>
              <a:rPr lang="el-GR">
                <a:latin typeface="Franklin Gothic Book" pitchFamily="34" charset="0"/>
              </a:rPr>
              <a:t>06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sz="2800" dirty="0" smtClean="0">
                <a:latin typeface="Times New Roman" pitchFamily="18" charset="0"/>
                <a:cs typeface="Times New Roman" pitchFamily="18" charset="0"/>
              </a:rPr>
              <a:t>ΚΑΥΣΤΗΡΕΣ  </a:t>
            </a:r>
            <a:r>
              <a:rPr lang="el-GR" sz="2800" dirty="0" err="1" smtClean="0">
                <a:latin typeface="Times New Roman" pitchFamily="18" charset="0"/>
                <a:cs typeface="Times New Roman" pitchFamily="18" charset="0"/>
              </a:rPr>
              <a:t>αεριου</a:t>
            </a:r>
            <a:r>
              <a:rPr lang="el-GR" sz="2800" dirty="0" smtClean="0">
                <a:latin typeface="Times New Roman" pitchFamily="18" charset="0"/>
                <a:cs typeface="Times New Roman" pitchFamily="18" charset="0"/>
              </a:rPr>
              <a:t> ΠΙΕΣΤΙΚΟΙ</a:t>
            </a:r>
            <a:endParaRPr lang="el-GR" sz="2800" dirty="0"/>
          </a:p>
        </p:txBody>
      </p:sp>
      <p:sp>
        <p:nvSpPr>
          <p:cNvPr id="4" name="3 - Θέση ημερομηνίας"/>
          <p:cNvSpPr>
            <a:spLocks noGrp="1"/>
          </p:cNvSpPr>
          <p:nvPr>
            <p:ph type="dt" sz="quarter" idx="10"/>
          </p:nvPr>
        </p:nvSpPr>
        <p:spPr/>
        <p:txBody>
          <a:bodyPr/>
          <a:lstStyle/>
          <a:p>
            <a:pPr>
              <a:defRPr/>
            </a:pPr>
            <a:r>
              <a:rPr lang="el-GR"/>
              <a:t>1/5/2011</a:t>
            </a: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F0CFCAD7-31FC-4849-94EF-DB905984D60E}" type="slidenum">
              <a:rPr lang="el-GR"/>
              <a:pPr>
                <a:defRPr/>
              </a:pPr>
              <a:t>32</a:t>
            </a:fld>
            <a:endParaRPr lang="el-GR"/>
          </a:p>
        </p:txBody>
      </p:sp>
      <p:pic>
        <p:nvPicPr>
          <p:cNvPr id="40966" name="Picture 2" descr="C:\Users\cris\Desktop\skanarismata\kaystires\DSC00706.JPG"/>
          <p:cNvPicPr>
            <a:picLocks noGrp="1" noChangeAspect="1" noChangeArrowheads="1"/>
          </p:cNvPicPr>
          <p:nvPr>
            <p:ph idx="1"/>
          </p:nvPr>
        </p:nvPicPr>
        <p:blipFill>
          <a:blip r:embed="rId2" cstate="print"/>
          <a:srcRect/>
          <a:stretch>
            <a:fillRect/>
          </a:stretch>
        </p:blipFill>
        <p:spPr>
          <a:xfrm>
            <a:off x="357188" y="1554163"/>
            <a:ext cx="6000750" cy="3446462"/>
          </a:xfrm>
        </p:spPr>
      </p:pic>
      <p:pic>
        <p:nvPicPr>
          <p:cNvPr id="40967" name="Picture 2" descr="C:\Users\cris\Desktop\skanarismata\kaystires\DSC00707.JPG"/>
          <p:cNvPicPr>
            <a:picLocks noChangeAspect="1" noChangeArrowheads="1"/>
          </p:cNvPicPr>
          <p:nvPr/>
        </p:nvPicPr>
        <p:blipFill>
          <a:blip r:embed="rId3" cstate="print"/>
          <a:srcRect/>
          <a:stretch>
            <a:fillRect/>
          </a:stretch>
        </p:blipFill>
        <p:spPr bwMode="auto">
          <a:xfrm>
            <a:off x="6000750" y="3071813"/>
            <a:ext cx="2978150" cy="3143250"/>
          </a:xfrm>
          <a:prstGeom prst="rect">
            <a:avLst/>
          </a:prstGeom>
          <a:noFill/>
          <a:ln w="9525">
            <a:noFill/>
            <a:miter lim="800000"/>
            <a:headEnd/>
            <a:tailEnd/>
          </a:ln>
        </p:spPr>
      </p:pic>
      <p:sp>
        <p:nvSpPr>
          <p:cNvPr id="40968" name="7 - Ορθογώνιο"/>
          <p:cNvSpPr>
            <a:spLocks noChangeArrowheads="1"/>
          </p:cNvSpPr>
          <p:nvPr/>
        </p:nvSpPr>
        <p:spPr bwMode="auto">
          <a:xfrm>
            <a:off x="1071563" y="6000750"/>
            <a:ext cx="3419475" cy="369888"/>
          </a:xfrm>
          <a:prstGeom prst="rect">
            <a:avLst/>
          </a:prstGeom>
          <a:noFill/>
          <a:ln w="9525">
            <a:noFill/>
            <a:miter lim="800000"/>
            <a:headEnd/>
            <a:tailEnd/>
          </a:ln>
        </p:spPr>
        <p:txBody>
          <a:bodyPr wrap="none">
            <a:spAutoFit/>
          </a:bodyPr>
          <a:lstStyle/>
          <a:p>
            <a:r>
              <a:rPr lang="el-GR">
                <a:latin typeface="Franklin Gothic Book" pitchFamily="34" charset="0"/>
              </a:rPr>
              <a:t>Από την έκθεση </a:t>
            </a:r>
            <a:r>
              <a:rPr lang="en-US">
                <a:latin typeface="Franklin Gothic Book" pitchFamily="34" charset="0"/>
              </a:rPr>
              <a:t>climatherm 20</a:t>
            </a:r>
            <a:r>
              <a:rPr lang="el-GR">
                <a:latin typeface="Franklin Gothic Book" pitchFamily="34" charset="0"/>
              </a:rPr>
              <a:t>08</a:t>
            </a:r>
          </a:p>
        </p:txBody>
      </p:sp>
      <p:sp>
        <p:nvSpPr>
          <p:cNvPr id="40969" name="7 - Ορθογώνιο"/>
          <p:cNvSpPr>
            <a:spLocks noChangeArrowheads="1"/>
          </p:cNvSpPr>
          <p:nvPr/>
        </p:nvSpPr>
        <p:spPr bwMode="auto">
          <a:xfrm>
            <a:off x="6357938" y="1989138"/>
            <a:ext cx="2786062" cy="366712"/>
          </a:xfrm>
          <a:prstGeom prst="rect">
            <a:avLst/>
          </a:prstGeom>
          <a:noFill/>
          <a:ln w="9525">
            <a:noFill/>
            <a:miter lim="800000"/>
            <a:headEnd/>
            <a:tailEnd/>
          </a:ln>
        </p:spPr>
        <p:txBody>
          <a:bodyPr wrap="none">
            <a:spAutoFit/>
          </a:bodyPr>
          <a:lstStyle/>
          <a:p>
            <a:r>
              <a:rPr lang="el-GR">
                <a:latin typeface="Franklin Gothic Book" pitchFamily="34" charset="0"/>
              </a:rPr>
              <a:t>ΣΩΛΗΝΕΣ ΕΚΧΥΣΗΣ ΑΕΡΙΟΥ</a:t>
            </a:r>
          </a:p>
        </p:txBody>
      </p:sp>
      <p:sp>
        <p:nvSpPr>
          <p:cNvPr id="40970" name="Line 11"/>
          <p:cNvSpPr>
            <a:spLocks noChangeShapeType="1"/>
          </p:cNvSpPr>
          <p:nvPr/>
        </p:nvSpPr>
        <p:spPr bwMode="auto">
          <a:xfrm flipH="1">
            <a:off x="7308850" y="2276475"/>
            <a:ext cx="358775" cy="1584325"/>
          </a:xfrm>
          <a:prstGeom prst="line">
            <a:avLst/>
          </a:prstGeom>
          <a:noFill/>
          <a:ln w="9525">
            <a:solidFill>
              <a:srgbClr val="000066"/>
            </a:solidFill>
            <a:round/>
            <a:headEnd/>
            <a:tailEnd type="triangle" w="med" len="med"/>
          </a:ln>
        </p:spPr>
        <p:txBody>
          <a:bodyPr/>
          <a:lstStyle/>
          <a:p>
            <a:endParaRPr lang="el-GR"/>
          </a:p>
        </p:txBody>
      </p:sp>
      <p:sp>
        <p:nvSpPr>
          <p:cNvPr id="40971" name="Line 12"/>
          <p:cNvSpPr>
            <a:spLocks noChangeShapeType="1"/>
          </p:cNvSpPr>
          <p:nvPr/>
        </p:nvSpPr>
        <p:spPr bwMode="auto">
          <a:xfrm>
            <a:off x="7667625" y="2276475"/>
            <a:ext cx="217488" cy="1944688"/>
          </a:xfrm>
          <a:prstGeom prst="line">
            <a:avLst/>
          </a:prstGeom>
          <a:noFill/>
          <a:ln w="9525">
            <a:solidFill>
              <a:srgbClr val="000066"/>
            </a:solidFill>
            <a:round/>
            <a:headEnd/>
            <a:tailEnd type="triangle" w="med" len="med"/>
          </a:ln>
        </p:spPr>
        <p:txBody>
          <a:bodyPr/>
          <a:lstStyle/>
          <a:p>
            <a:endParaRPr lang="el-GR"/>
          </a:p>
        </p:txBody>
      </p:sp>
      <p:sp>
        <p:nvSpPr>
          <p:cNvPr id="40972" name="Line 13"/>
          <p:cNvSpPr>
            <a:spLocks noChangeShapeType="1"/>
          </p:cNvSpPr>
          <p:nvPr/>
        </p:nvSpPr>
        <p:spPr bwMode="auto">
          <a:xfrm flipH="1">
            <a:off x="6948488" y="2276475"/>
            <a:ext cx="719137" cy="1873250"/>
          </a:xfrm>
          <a:prstGeom prst="line">
            <a:avLst/>
          </a:prstGeom>
          <a:noFill/>
          <a:ln w="9525">
            <a:solidFill>
              <a:srgbClr val="000066"/>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395288" y="981075"/>
            <a:ext cx="8569325" cy="2160588"/>
          </a:xfrm>
        </p:spPr>
        <p:txBody>
          <a:bodyPr/>
          <a:lstStyle/>
          <a:p>
            <a:pPr eaLnBrk="1" hangingPunct="1">
              <a:buFontTx/>
              <a:buNone/>
            </a:pPr>
            <a:r>
              <a:rPr lang="el-GR" sz="1800" smtClean="0">
                <a:latin typeface="Times New Roman" pitchFamily="18" charset="0"/>
                <a:cs typeface="Times New Roman" pitchFamily="18" charset="0"/>
              </a:rPr>
              <a:t>  ΣΕ ΜΕΓΑΛΑ ΜΕΓΕΘΗ ΤΟ </a:t>
            </a:r>
            <a:r>
              <a:rPr lang="en-US" sz="1800" smtClean="0">
                <a:latin typeface="Times New Roman" pitchFamily="18" charset="0"/>
                <a:cs typeface="Times New Roman" pitchFamily="18" charset="0"/>
              </a:rPr>
              <a:t>GAS TRAIN</a:t>
            </a:r>
            <a:r>
              <a:rPr lang="el-GR" sz="1800" smtClean="0">
                <a:latin typeface="Times New Roman" pitchFamily="18" charset="0"/>
                <a:cs typeface="Times New Roman" pitchFamily="18" charset="0"/>
              </a:rPr>
              <a:t> ΔΙΑΘΕΤΕΙ ΤΑ ΠΑΡΑΚΑΤΩ:</a:t>
            </a:r>
          </a:p>
          <a:p>
            <a:pPr eaLnBrk="1" hangingPunct="1">
              <a:buFontTx/>
              <a:buNone/>
            </a:pPr>
            <a:r>
              <a:rPr lang="el-GR" sz="1800" smtClean="0">
                <a:latin typeface="Times New Roman" pitchFamily="18" charset="0"/>
                <a:cs typeface="Times New Roman" pitchFamily="18" charset="0"/>
              </a:rPr>
              <a:t>   1,3.ΡΥΘΜΙΣΤΕΣ ΠΙΕΣΗΣ(ΒΑΘΜΙΔΩΝ) </a:t>
            </a:r>
            <a:r>
              <a:rPr lang="el-GR" sz="1800" smtClean="0">
                <a:latin typeface="Times New Roman" pitchFamily="18" charset="0"/>
              </a:rPr>
              <a:t>2.ΠΡΕΣΣΟΣΤΑΤΗΣ</a:t>
            </a:r>
            <a:r>
              <a:rPr lang="el-GR" sz="1800" smtClean="0">
                <a:latin typeface="Times New Roman" pitchFamily="18" charset="0"/>
                <a:cs typeface="Times New Roman" pitchFamily="18" charset="0"/>
              </a:rPr>
              <a:t> 4.ΜΑΝΟΜΕΤΡΟ 5. ΔΟΚΙΜΑΣΤΙΚΟ ΓΙΑ ΚΑΥΣΗ ΑΕΡΙΟΥ 6. ΑΝΤΙΚΡΑΔΑΣΜΙΚΟ 7. ΒΑΛΒΙΔΑ ΕΚΤΟΝΩΣΗΣ (</a:t>
            </a:r>
            <a:r>
              <a:rPr lang="en-US" sz="1800" smtClean="0">
                <a:latin typeface="Times New Roman" pitchFamily="18" charset="0"/>
                <a:cs typeface="Times New Roman" pitchFamily="18" charset="0"/>
              </a:rPr>
              <a:t>OVERFLOW </a:t>
            </a:r>
            <a:r>
              <a:rPr lang="el-GR" sz="1800" smtClean="0">
                <a:latin typeface="Times New Roman" pitchFamily="18" charset="0"/>
                <a:cs typeface="Times New Roman" pitchFamily="18" charset="0"/>
              </a:rPr>
              <a:t>) 8.ΦΙΛΤΡΟ 9.ΑΠΟΦΡΑΚΤΙΚΗ ΒΑΝΑ </a:t>
            </a:r>
          </a:p>
          <a:p>
            <a:pPr eaLnBrk="1" hangingPunct="1">
              <a:buFontTx/>
              <a:buNone/>
            </a:pPr>
            <a:r>
              <a:rPr lang="el-GR" sz="1800" smtClean="0">
                <a:latin typeface="Times New Roman" pitchFamily="18" charset="0"/>
                <a:cs typeface="Times New Roman" pitchFamily="18" charset="0"/>
              </a:rPr>
              <a:t>    ΕΠΙΣΗΣ ΔΙΑΘΕΤΟΥΝ ΣΥΣΤΗΜΑ ΗΛΕΚΤΡΟΜΑΓΝΗΤΙΚΩΝ ΒΑΛΒΙΔΩΝ ΑΝΑΛΟΓΑ ΜΕ ΤΟ ΜΕΓΕΘΟΣ ΤΟΥ ΚΑΥΣΤΗΡΑ  ΠΡΩΤΗ, ΔΕΥΤΕΡΗ ΚΑΙ ΤΡΙΤΗ ΗΛΕΚΤΡΟΜΑΓΝΗΤΙΚΗ</a:t>
            </a:r>
            <a:r>
              <a:rPr lang="el-GR" sz="1800" smtClean="0">
                <a:latin typeface="Times New Roman" pitchFamily="18" charset="0"/>
              </a:rPr>
              <a:t> .</a:t>
            </a:r>
          </a:p>
        </p:txBody>
      </p:sp>
      <p:pic>
        <p:nvPicPr>
          <p:cNvPr id="41987" name="Picture 6" descr="kayst_0014"/>
          <p:cNvPicPr>
            <a:picLocks noChangeAspect="1" noChangeArrowheads="1"/>
          </p:cNvPicPr>
          <p:nvPr/>
        </p:nvPicPr>
        <p:blipFill>
          <a:blip r:embed="rId2" cstate="print"/>
          <a:srcRect/>
          <a:stretch>
            <a:fillRect/>
          </a:stretch>
        </p:blipFill>
        <p:spPr bwMode="auto">
          <a:xfrm>
            <a:off x="971550" y="3068638"/>
            <a:ext cx="6553200" cy="2881312"/>
          </a:xfrm>
          <a:prstGeom prst="rect">
            <a:avLst/>
          </a:prstGeom>
          <a:noFill/>
          <a:ln w="9525">
            <a:noFill/>
            <a:miter lim="800000"/>
            <a:headEnd/>
            <a:tailEnd/>
          </a:ln>
        </p:spPr>
      </p:pic>
      <p:sp>
        <p:nvSpPr>
          <p:cNvPr id="41988" name="4 - Ορθογώνιο"/>
          <p:cNvSpPr>
            <a:spLocks noChangeArrowheads="1"/>
          </p:cNvSpPr>
          <p:nvPr/>
        </p:nvSpPr>
        <p:spPr bwMode="auto">
          <a:xfrm>
            <a:off x="3571875" y="6286500"/>
            <a:ext cx="1233488" cy="369888"/>
          </a:xfrm>
          <a:prstGeom prst="rect">
            <a:avLst/>
          </a:prstGeom>
          <a:noFill/>
          <a:ln w="9525">
            <a:noFill/>
            <a:miter lim="800000"/>
            <a:headEnd/>
            <a:tailEnd/>
          </a:ln>
        </p:spPr>
        <p:txBody>
          <a:bodyPr wrap="none">
            <a:spAutoFit/>
          </a:bodyPr>
          <a:lstStyle/>
          <a:p>
            <a:r>
              <a:rPr lang="el-GR">
                <a:latin typeface="Franklin Gothic Book" pitchFamily="34" charset="0"/>
              </a:rPr>
              <a:t>πηγή: </a:t>
            </a:r>
            <a:r>
              <a:rPr lang="en-US">
                <a:latin typeface="Franklin Gothic Book" pitchFamily="34" charset="0"/>
              </a:rPr>
              <a:t>MAN</a:t>
            </a:r>
            <a:endParaRPr lang="el-GR">
              <a:latin typeface="Franklin Gothic Book" pitchFamily="34" charset="0"/>
            </a:endParaRPr>
          </a:p>
        </p:txBody>
      </p:sp>
      <p:sp>
        <p:nvSpPr>
          <p:cNvPr id="41989" name="Line 21"/>
          <p:cNvSpPr>
            <a:spLocks noChangeShapeType="1"/>
          </p:cNvSpPr>
          <p:nvPr/>
        </p:nvSpPr>
        <p:spPr bwMode="auto">
          <a:xfrm flipH="1">
            <a:off x="2987675" y="2420938"/>
            <a:ext cx="1512888" cy="2663825"/>
          </a:xfrm>
          <a:prstGeom prst="line">
            <a:avLst/>
          </a:prstGeom>
          <a:noFill/>
          <a:ln w="9525">
            <a:solidFill>
              <a:srgbClr val="000066"/>
            </a:solidFill>
            <a:round/>
            <a:headEnd/>
            <a:tailEnd type="triangle" w="med" len="med"/>
          </a:ln>
        </p:spPr>
        <p:txBody>
          <a:bodyPr/>
          <a:lstStyle/>
          <a:p>
            <a:endParaRPr lang="el-GR"/>
          </a:p>
        </p:txBody>
      </p:sp>
      <p:sp>
        <p:nvSpPr>
          <p:cNvPr id="41990" name="Rectangle 22"/>
          <p:cNvSpPr>
            <a:spLocks/>
          </p:cNvSpPr>
          <p:nvPr/>
        </p:nvSpPr>
        <p:spPr bwMode="auto">
          <a:xfrm>
            <a:off x="250825" y="188913"/>
            <a:ext cx="8497888" cy="719137"/>
          </a:xfrm>
          <a:prstGeom prst="rect">
            <a:avLst/>
          </a:prstGeom>
          <a:noFill/>
          <a:ln w="9525">
            <a:noFill/>
            <a:miter lim="800000"/>
            <a:headEnd/>
            <a:tailEnd/>
          </a:ln>
        </p:spPr>
        <p:txBody>
          <a:bodyPr anchor="ctr"/>
          <a:lstStyle/>
          <a:p>
            <a:r>
              <a:rPr lang="en-US" sz="2400">
                <a:solidFill>
                  <a:schemeClr val="tx2"/>
                </a:solidFill>
                <a:latin typeface="Times New Roman" pitchFamily="18" charset="0"/>
              </a:rPr>
              <a:t>MULTI-BLOCK ( GAS TRAIN)</a:t>
            </a:r>
            <a:r>
              <a:rPr lang="el-GR" sz="2400">
                <a:solidFill>
                  <a:schemeClr val="tx2"/>
                </a:solidFill>
                <a:latin typeface="Times New Roman" pitchFamily="18" charset="0"/>
              </a:rPr>
              <a:t> ΚΑΥΣΤΗΡΩΝ ΑΕΡΙΟΥ</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71472" y="285728"/>
            <a:ext cx="7772400" cy="822325"/>
          </a:xfrm>
        </p:spPr>
        <p:txBody>
          <a:bodyPr/>
          <a:lstStyle/>
          <a:p>
            <a:pPr eaLnBrk="1" fontAlgn="auto" hangingPunct="1">
              <a:spcAft>
                <a:spcPts val="0"/>
              </a:spcAft>
              <a:defRPr/>
            </a:pPr>
            <a:r>
              <a:rPr lang="el-GR" sz="2400" dirty="0">
                <a:latin typeface="Times New Roman" pitchFamily="18" charset="0"/>
                <a:cs typeface="Times New Roman" pitchFamily="18" charset="0"/>
              </a:rPr>
              <a:t>ΚΑΥΣΤΗΡΕΣ </a:t>
            </a:r>
            <a:r>
              <a:rPr lang="el-GR" sz="2400" dirty="0" smtClean="0">
                <a:latin typeface="Times New Roman" pitchFamily="18" charset="0"/>
                <a:cs typeface="Times New Roman" pitchFamily="18" charset="0"/>
              </a:rPr>
              <a:t> ΔΙΠΛΗΣ </a:t>
            </a:r>
            <a:r>
              <a:rPr lang="el-GR" sz="2400" dirty="0">
                <a:latin typeface="Times New Roman" pitchFamily="18" charset="0"/>
                <a:cs typeface="Times New Roman" pitchFamily="18" charset="0"/>
              </a:rPr>
              <a:t>ΛΕΙΤΟΥΡΓΙΑΣ</a:t>
            </a:r>
          </a:p>
        </p:txBody>
      </p:sp>
      <p:sp>
        <p:nvSpPr>
          <p:cNvPr id="43011" name="Rectangle 4"/>
          <p:cNvSpPr>
            <a:spLocks noGrp="1" noChangeArrowheads="1"/>
          </p:cNvSpPr>
          <p:nvPr>
            <p:ph type="body" sz="half" idx="2"/>
          </p:nvPr>
        </p:nvSpPr>
        <p:spPr>
          <a:xfrm>
            <a:off x="5076825" y="1268413"/>
            <a:ext cx="3810000" cy="5040312"/>
          </a:xfrm>
        </p:spPr>
        <p:txBody>
          <a:bodyPr/>
          <a:lstStyle/>
          <a:p>
            <a:pPr eaLnBrk="1" hangingPunct="1">
              <a:buFontTx/>
              <a:buNone/>
            </a:pPr>
            <a:r>
              <a:rPr lang="el-GR" sz="2400" smtClean="0"/>
              <a:t>     </a:t>
            </a:r>
            <a:r>
              <a:rPr lang="en-US" sz="2400" smtClean="0"/>
              <a:t> </a:t>
            </a:r>
            <a:r>
              <a:rPr lang="el-GR" sz="2000" smtClean="0">
                <a:latin typeface="Times New Roman" pitchFamily="18" charset="0"/>
                <a:cs typeface="Times New Roman" pitchFamily="18" charset="0"/>
              </a:rPr>
              <a:t>Σε πολλές περιπτώσεις λόγω ιδιαιτερότητας της εγκατάστασης απαιτείται συνεχής καύση του καυσίμου.</a:t>
            </a:r>
          </a:p>
          <a:p>
            <a:pPr eaLnBrk="1" hangingPunct="1">
              <a:buFontTx/>
              <a:buNone/>
            </a:pPr>
            <a:r>
              <a:rPr lang="el-GR" sz="2000" smtClean="0">
                <a:latin typeface="Times New Roman" pitchFamily="18" charset="0"/>
                <a:cs typeface="Times New Roman" pitchFamily="18" charset="0"/>
              </a:rPr>
              <a:t>      Σε αυτές τις περιπτώσεις είναι δυνατόν να έχουμε καυστήρες που μπορούν να καταναλώνουν και τα δύο καύσιμα  </a:t>
            </a:r>
            <a:r>
              <a:rPr lang="en-US" sz="2000" smtClean="0">
                <a:latin typeface="Times New Roman" pitchFamily="18" charset="0"/>
                <a:cs typeface="Times New Roman" pitchFamily="18" charset="0"/>
              </a:rPr>
              <a:t>( </a:t>
            </a:r>
            <a:r>
              <a:rPr lang="el-GR" sz="2000" smtClean="0">
                <a:latin typeface="Times New Roman" pitchFamily="18" charset="0"/>
                <a:cs typeface="Times New Roman" pitchFamily="18" charset="0"/>
              </a:rPr>
              <a:t>πετρέλαιο και φυσικό αέριο) εναλλακτικά ( διπλής  λειτουργίας)</a:t>
            </a:r>
            <a:r>
              <a:rPr lang="en-US" sz="2000" smtClean="0">
                <a:latin typeface="Times New Roman" pitchFamily="18" charset="0"/>
                <a:cs typeface="Times New Roman" pitchFamily="18" charset="0"/>
              </a:rPr>
              <a:t> .</a:t>
            </a:r>
            <a:endParaRPr lang="el-GR" sz="2000" smtClean="0">
              <a:latin typeface="Times New Roman" pitchFamily="18" charset="0"/>
              <a:cs typeface="Times New Roman" pitchFamily="18" charset="0"/>
            </a:endParaRPr>
          </a:p>
          <a:p>
            <a:pPr eaLnBrk="1" hangingPunct="1"/>
            <a:r>
              <a:rPr lang="en-US" sz="2000" smtClean="0">
                <a:latin typeface="Times New Roman" pitchFamily="18" charset="0"/>
                <a:cs typeface="Times New Roman" pitchFamily="18" charset="0"/>
              </a:rPr>
              <a:t>MULTI BLOCK</a:t>
            </a:r>
          </a:p>
          <a:p>
            <a:pPr eaLnBrk="1" hangingPunct="1"/>
            <a:r>
              <a:rPr lang="el-GR" sz="2000" smtClean="0">
                <a:latin typeface="Times New Roman" pitchFamily="18" charset="0"/>
                <a:cs typeface="Times New Roman" pitchFamily="18" charset="0"/>
              </a:rPr>
              <a:t>ΑΝΤΛΙΑ ΠΕΤΡΕΛΑΙΟΥ</a:t>
            </a:r>
            <a:r>
              <a:rPr lang="el-GR" sz="2400" smtClean="0">
                <a:latin typeface="Times New Roman" pitchFamily="18" charset="0"/>
                <a:cs typeface="Times New Roman" pitchFamily="18" charset="0"/>
              </a:rPr>
              <a:t>  </a:t>
            </a:r>
          </a:p>
          <a:p>
            <a:pPr eaLnBrk="1" hangingPunct="1"/>
            <a:endParaRPr lang="el-GR" sz="2400" smtClean="0">
              <a:latin typeface="Times New Roman" pitchFamily="18" charset="0"/>
              <a:cs typeface="Times New Roman" pitchFamily="18" charset="0"/>
            </a:endParaRPr>
          </a:p>
        </p:txBody>
      </p:sp>
      <p:pic>
        <p:nvPicPr>
          <p:cNvPr id="43012" name="Picture 2" descr="C:\Users\cris\Desktop\skanarismata\kaystires\IMG_0885.JPG"/>
          <p:cNvPicPr>
            <a:picLocks noGrp="1" noChangeAspect="1" noChangeArrowheads="1"/>
          </p:cNvPicPr>
          <p:nvPr>
            <p:ph type="clipArt" sz="half" idx="1"/>
          </p:nvPr>
        </p:nvPicPr>
        <p:blipFill>
          <a:blip r:embed="rId2" cstate="print"/>
          <a:srcRect/>
          <a:stretch>
            <a:fillRect/>
          </a:stretch>
        </p:blipFill>
        <p:spPr>
          <a:xfrm>
            <a:off x="428625" y="1571625"/>
            <a:ext cx="4500563" cy="4357688"/>
          </a:xfrm>
        </p:spPr>
      </p:pic>
      <p:sp>
        <p:nvSpPr>
          <p:cNvPr id="43013" name="4 - Ορθογώνιο"/>
          <p:cNvSpPr>
            <a:spLocks noChangeArrowheads="1"/>
          </p:cNvSpPr>
          <p:nvPr/>
        </p:nvSpPr>
        <p:spPr bwMode="auto">
          <a:xfrm>
            <a:off x="1500188" y="6143625"/>
            <a:ext cx="3403600" cy="369888"/>
          </a:xfrm>
          <a:prstGeom prst="rect">
            <a:avLst/>
          </a:prstGeom>
          <a:noFill/>
          <a:ln w="9525">
            <a:noFill/>
            <a:miter lim="800000"/>
            <a:headEnd/>
            <a:tailEnd/>
          </a:ln>
        </p:spPr>
        <p:txBody>
          <a:bodyPr wrap="none">
            <a:spAutoFit/>
          </a:bodyPr>
          <a:lstStyle/>
          <a:p>
            <a:r>
              <a:rPr lang="el-GR">
                <a:latin typeface="Franklin Gothic Book" pitchFamily="34" charset="0"/>
              </a:rPr>
              <a:t>Από την έκθεση </a:t>
            </a:r>
            <a:r>
              <a:rPr lang="en-US">
                <a:latin typeface="Franklin Gothic Book" pitchFamily="34" charset="0"/>
              </a:rPr>
              <a:t>climatherm 20</a:t>
            </a:r>
            <a:r>
              <a:rPr lang="el-GR">
                <a:latin typeface="Franklin Gothic Book" pitchFamily="34" charset="0"/>
              </a:rPr>
              <a:t>10</a:t>
            </a:r>
          </a:p>
        </p:txBody>
      </p:sp>
      <p:sp>
        <p:nvSpPr>
          <p:cNvPr id="43014" name="Line 8"/>
          <p:cNvSpPr>
            <a:spLocks noChangeShapeType="1"/>
          </p:cNvSpPr>
          <p:nvPr/>
        </p:nvSpPr>
        <p:spPr bwMode="auto">
          <a:xfrm flipH="1" flipV="1">
            <a:off x="3929063" y="3429000"/>
            <a:ext cx="1223962" cy="1296988"/>
          </a:xfrm>
          <a:prstGeom prst="line">
            <a:avLst/>
          </a:prstGeom>
          <a:noFill/>
          <a:ln w="9525">
            <a:solidFill>
              <a:schemeClr val="accent1"/>
            </a:solidFill>
            <a:round/>
            <a:headEnd/>
            <a:tailEnd type="triangle" w="med" len="med"/>
          </a:ln>
        </p:spPr>
        <p:txBody>
          <a:bodyPr/>
          <a:lstStyle/>
          <a:p>
            <a:endParaRPr lang="el-GR"/>
          </a:p>
        </p:txBody>
      </p:sp>
      <p:sp>
        <p:nvSpPr>
          <p:cNvPr id="43015" name="Line 9"/>
          <p:cNvSpPr>
            <a:spLocks noChangeShapeType="1"/>
          </p:cNvSpPr>
          <p:nvPr/>
        </p:nvSpPr>
        <p:spPr bwMode="auto">
          <a:xfrm flipH="1" flipV="1">
            <a:off x="2286000" y="4286250"/>
            <a:ext cx="2952750" cy="936625"/>
          </a:xfrm>
          <a:prstGeom prst="line">
            <a:avLst/>
          </a:prstGeom>
          <a:noFill/>
          <a:ln w="9525">
            <a:solidFill>
              <a:schemeClr val="accent1"/>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71472" y="357166"/>
            <a:ext cx="7772400" cy="457200"/>
          </a:xfrm>
        </p:spPr>
        <p:txBody>
          <a:bodyPr/>
          <a:lstStyle/>
          <a:p>
            <a:pPr eaLnBrk="1" fontAlgn="auto" hangingPunct="1">
              <a:spcAft>
                <a:spcPts val="0"/>
              </a:spcAft>
              <a:defRPr/>
            </a:pPr>
            <a:r>
              <a:rPr lang="el-GR" sz="2400" dirty="0">
                <a:latin typeface="Times New Roman" pitchFamily="18" charset="0"/>
                <a:cs typeface="Times New Roman" pitchFamily="18" charset="0"/>
              </a:rPr>
              <a:t>ΕΠΟΛΟΓΗ ΚΑΥΣΤΗΡΩΝ</a:t>
            </a:r>
          </a:p>
        </p:txBody>
      </p:sp>
      <p:sp>
        <p:nvSpPr>
          <p:cNvPr id="66563" name="Rectangle 3"/>
          <p:cNvSpPr>
            <a:spLocks noGrp="1" noChangeArrowheads="1"/>
          </p:cNvSpPr>
          <p:nvPr>
            <p:ph type="body" idx="1"/>
          </p:nvPr>
        </p:nvSpPr>
        <p:spPr/>
        <p:txBody>
          <a:bodyPr>
            <a:normAutofit fontScale="92500"/>
          </a:bodyPr>
          <a:lstStyle/>
          <a:p>
            <a:pPr eaLnBrk="1" fontAlgn="auto" hangingPunct="1">
              <a:spcAft>
                <a:spcPts val="0"/>
              </a:spcAft>
              <a:buFontTx/>
              <a:buNone/>
              <a:defRPr/>
            </a:pPr>
            <a:r>
              <a:rPr lang="el-GR" sz="2400" dirty="0">
                <a:latin typeface="Times New Roman" pitchFamily="18" charset="0"/>
                <a:cs typeface="Times New Roman" pitchFamily="18" charset="0"/>
              </a:rPr>
              <a:t>ΟΙ ΚΑΥΣΤΗΡΕΣ ΕΠΙΛΕΓΟΝΤΑΙ ΜΕ ΒΑΣΗ  ΤΗΝ ΙΣΧΥ ΤΟΥ ΛΕΒΗΤΑ. </a:t>
            </a:r>
          </a:p>
          <a:p>
            <a:pPr eaLnBrk="1" fontAlgn="auto" hangingPunct="1">
              <a:spcAft>
                <a:spcPts val="0"/>
              </a:spcAft>
              <a:buFontTx/>
              <a:buNone/>
              <a:defRPr/>
            </a:pPr>
            <a:r>
              <a:rPr lang="el-GR" sz="2400" dirty="0">
                <a:latin typeface="Times New Roman" pitchFamily="18" charset="0"/>
                <a:cs typeface="Times New Roman" pitchFamily="18" charset="0"/>
              </a:rPr>
              <a:t>       Η  </a:t>
            </a:r>
            <a:r>
              <a:rPr lang="el-GR" sz="2400" dirty="0" smtClean="0">
                <a:latin typeface="Times New Roman" pitchFamily="18" charset="0"/>
                <a:cs typeface="Times New Roman" pitchFamily="18" charset="0"/>
              </a:rPr>
              <a:t>ωριαία κατανάλωση καυσίμου είναι:</a:t>
            </a:r>
            <a:endParaRPr lang="el-GR" sz="2400" dirty="0">
              <a:latin typeface="Times New Roman" pitchFamily="18" charset="0"/>
              <a:cs typeface="Times New Roman" pitchFamily="18" charset="0"/>
            </a:endParaRPr>
          </a:p>
          <a:p>
            <a:pPr eaLnBrk="1" fontAlgn="auto" hangingPunct="1">
              <a:spcAft>
                <a:spcPts val="0"/>
              </a:spcAft>
              <a:buFontTx/>
              <a:buNone/>
              <a:defRPr/>
            </a:pPr>
            <a:r>
              <a:rPr lang="el-GR"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w= </a:t>
            </a:r>
            <a:r>
              <a:rPr lang="en-US" sz="2400" b="1" dirty="0">
                <a:latin typeface="Times New Roman" pitchFamily="18" charset="0"/>
                <a:cs typeface="Times New Roman" pitchFamily="18" charset="0"/>
              </a:rPr>
              <a:t>Q</a:t>
            </a:r>
            <a:r>
              <a:rPr lang="el-GR" sz="2400" b="1" baseline="-25000" dirty="0">
                <a:latin typeface="Times New Roman" pitchFamily="18" charset="0"/>
                <a:cs typeface="Times New Roman" pitchFamily="18" charset="0"/>
              </a:rPr>
              <a:t>Λ</a:t>
            </a:r>
            <a:r>
              <a:rPr lang="el-GR" sz="2400" b="1" dirty="0">
                <a:latin typeface="Times New Roman" pitchFamily="18" charset="0"/>
                <a:cs typeface="Times New Roman" pitchFamily="18" charset="0"/>
              </a:rPr>
              <a:t> / Η* </a:t>
            </a:r>
            <a:r>
              <a:rPr lang="en-US" sz="2400" b="1" dirty="0">
                <a:latin typeface="Times New Roman" pitchFamily="18" charset="0"/>
                <a:cs typeface="Times New Roman" pitchFamily="18" charset="0"/>
              </a:rPr>
              <a:t>n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 σε </a:t>
            </a:r>
            <a:r>
              <a:rPr lang="en-US" sz="2400" dirty="0" smtClean="0">
                <a:latin typeface="Times New Roman" pitchFamily="18" charset="0"/>
                <a:cs typeface="Times New Roman" pitchFamily="18" charset="0"/>
              </a:rPr>
              <a:t>kcal/</a:t>
            </a:r>
            <a:r>
              <a:rPr lang="en-US" sz="2400" dirty="0" err="1" smtClean="0">
                <a:latin typeface="Times New Roman" pitchFamily="18" charset="0"/>
                <a:cs typeface="Times New Roman" pitchFamily="18" charset="0"/>
              </a:rPr>
              <a:t>kgr</a:t>
            </a:r>
            <a:r>
              <a:rPr lang="el-GR" sz="2400" dirty="0" smtClean="0">
                <a:latin typeface="Times New Roman" pitchFamily="18" charset="0"/>
                <a:cs typeface="Times New Roman" pitchFamily="18" charset="0"/>
              </a:rPr>
              <a:t>)</a:t>
            </a:r>
            <a:endParaRPr lang="el-GR" sz="2400" dirty="0">
              <a:latin typeface="Times New Roman" pitchFamily="18" charset="0"/>
              <a:cs typeface="Times New Roman" pitchFamily="18" charset="0"/>
            </a:endParaRPr>
          </a:p>
          <a:p>
            <a:pPr eaLnBrk="1" fontAlgn="auto" hangingPunct="1">
              <a:spcAft>
                <a:spcPts val="0"/>
              </a:spcAft>
              <a:buFontTx/>
              <a:buNone/>
              <a:defRPr/>
            </a:pPr>
            <a:r>
              <a:rPr lang="en-US" sz="2400" b="1" dirty="0">
                <a:latin typeface="Times New Roman" pitchFamily="18" charset="0"/>
                <a:cs typeface="Times New Roman" pitchFamily="18" charset="0"/>
              </a:rPr>
              <a:t>Q</a:t>
            </a:r>
            <a:r>
              <a:rPr lang="el-GR" sz="2400" b="1" baseline="-25000" dirty="0">
                <a:latin typeface="Times New Roman" pitchFamily="18" charset="0"/>
                <a:cs typeface="Times New Roman" pitchFamily="18" charset="0"/>
              </a:rPr>
              <a:t>Λ</a:t>
            </a:r>
            <a:r>
              <a:rPr lang="el-GR" sz="2400" dirty="0">
                <a:latin typeface="Times New Roman" pitchFamily="18" charset="0"/>
                <a:cs typeface="Times New Roman" pitchFamily="18" charset="0"/>
              </a:rPr>
              <a:t> = η θερμική ισχύς του λέβητα σε </a:t>
            </a:r>
            <a:r>
              <a:rPr lang="en-US" sz="2400" dirty="0">
                <a:latin typeface="Times New Roman" pitchFamily="18" charset="0"/>
                <a:cs typeface="Times New Roman" pitchFamily="18" charset="0"/>
              </a:rPr>
              <a:t> kcal/h</a:t>
            </a:r>
          </a:p>
          <a:p>
            <a:pPr eaLnBrk="1" fontAlgn="auto" hangingPunct="1">
              <a:spcAft>
                <a:spcPts val="0"/>
              </a:spcAft>
              <a:buFontTx/>
              <a:buNone/>
              <a:defRPr/>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n</a:t>
            </a:r>
            <a:r>
              <a:rPr lang="en-US" sz="2400" dirty="0">
                <a:latin typeface="Times New Roman" pitchFamily="18" charset="0"/>
                <a:cs typeface="Times New Roman" pitchFamily="18" charset="0"/>
              </a:rPr>
              <a:t>=  o </a:t>
            </a:r>
            <a:r>
              <a:rPr lang="el-GR" sz="2400" dirty="0">
                <a:latin typeface="Times New Roman" pitchFamily="18" charset="0"/>
                <a:cs typeface="Times New Roman" pitchFamily="18" charset="0"/>
              </a:rPr>
              <a:t> βαθμός απόδοσης  από 0,7 </a:t>
            </a:r>
            <a:r>
              <a:rPr lang="el-GR" sz="2400" dirty="0" err="1">
                <a:latin typeface="Times New Roman" pitchFamily="18" charset="0"/>
                <a:cs typeface="Times New Roman" pitchFamily="18" charset="0"/>
              </a:rPr>
              <a:t>εώς</a:t>
            </a:r>
            <a:r>
              <a:rPr lang="el-GR" sz="2400" dirty="0">
                <a:latin typeface="Times New Roman" pitchFamily="18" charset="0"/>
                <a:cs typeface="Times New Roman" pitchFamily="18" charset="0"/>
              </a:rPr>
              <a:t> </a:t>
            </a:r>
            <a:r>
              <a:rPr lang="el-GR" sz="2400" dirty="0" smtClean="0">
                <a:latin typeface="Times New Roman" pitchFamily="18" charset="0"/>
                <a:cs typeface="Times New Roman" pitchFamily="18" charset="0"/>
              </a:rPr>
              <a:t>0,9 .</a:t>
            </a:r>
            <a:endParaRPr lang="el-GR" sz="2400" dirty="0">
              <a:latin typeface="Times New Roman" pitchFamily="18" charset="0"/>
              <a:cs typeface="Times New Roman" pitchFamily="18" charset="0"/>
            </a:endParaRPr>
          </a:p>
          <a:p>
            <a:pPr eaLnBrk="1" fontAlgn="auto" hangingPunct="1">
              <a:spcAft>
                <a:spcPts val="0"/>
              </a:spcAft>
              <a:buFontTx/>
              <a:buNone/>
              <a:defRPr/>
            </a:pPr>
            <a:r>
              <a:rPr lang="el-GR" sz="2400" b="1" dirty="0">
                <a:latin typeface="Times New Roman" pitchFamily="18" charset="0"/>
                <a:cs typeface="Times New Roman" pitchFamily="18" charset="0"/>
              </a:rPr>
              <a:t>Η </a:t>
            </a:r>
            <a:r>
              <a:rPr lang="el-GR" sz="2400" dirty="0">
                <a:latin typeface="Times New Roman" pitchFamily="18" charset="0"/>
                <a:cs typeface="Times New Roman" pitchFamily="18" charset="0"/>
              </a:rPr>
              <a:t>= η θερμογόνος δύναμη του καυσίμου σε </a:t>
            </a:r>
            <a:r>
              <a:rPr lang="en-US" sz="2400" dirty="0">
                <a:latin typeface="Times New Roman" pitchFamily="18" charset="0"/>
                <a:cs typeface="Times New Roman" pitchFamily="18" charset="0"/>
              </a:rPr>
              <a:t>kcal/</a:t>
            </a:r>
            <a:r>
              <a:rPr lang="en-US" sz="2400" dirty="0" err="1">
                <a:latin typeface="Times New Roman" pitchFamily="18" charset="0"/>
                <a:cs typeface="Times New Roman" pitchFamily="18" charset="0"/>
              </a:rPr>
              <a:t>kgr</a:t>
            </a:r>
            <a:r>
              <a:rPr lang="en-US" sz="2400" dirty="0">
                <a:latin typeface="Times New Roman" pitchFamily="18" charset="0"/>
                <a:cs typeface="Times New Roman" pitchFamily="18" charset="0"/>
              </a:rPr>
              <a:t>.</a:t>
            </a:r>
          </a:p>
          <a:p>
            <a:pPr eaLnBrk="1" fontAlgn="auto" hangingPunct="1">
              <a:spcAft>
                <a:spcPts val="0"/>
              </a:spcAft>
              <a:buFontTx/>
              <a:buNone/>
              <a:defRPr/>
            </a:pPr>
            <a:r>
              <a:rPr lang="el-GR"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eaLnBrk="1" fontAlgn="auto" hangingPunct="1">
              <a:spcAft>
                <a:spcPts val="0"/>
              </a:spcAft>
              <a:buFontTx/>
              <a:buNone/>
              <a:defRPr/>
            </a:pPr>
            <a:r>
              <a:rPr lang="el-G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 Στην </a:t>
            </a:r>
            <a:r>
              <a:rPr lang="el-GR" sz="2400" dirty="0">
                <a:latin typeface="Times New Roman" pitchFamily="18" charset="0"/>
                <a:cs typeface="Times New Roman" pitchFamily="18" charset="0"/>
              </a:rPr>
              <a:t>συνέχεια πρέπει μέσα από το διάγραμμα  </a:t>
            </a:r>
            <a:r>
              <a:rPr lang="el-GR" sz="2400" dirty="0" err="1">
                <a:latin typeface="Times New Roman" pitchFamily="18" charset="0"/>
                <a:cs typeface="Times New Roman" pitchFamily="18" charset="0"/>
              </a:rPr>
              <a:t>αντίθληψης</a:t>
            </a:r>
            <a:r>
              <a:rPr lang="el-GR" sz="2400" dirty="0">
                <a:latin typeface="Times New Roman" pitchFamily="18" charset="0"/>
                <a:cs typeface="Times New Roman" pitchFamily="18" charset="0"/>
              </a:rPr>
              <a:t> του καυστήρα να ελέγξουμε αν  η δύναμη του καυστήρα μπορεί να υπερνικήσει τις αντιστάσεις ροής  στην εστία του λέβητα</a:t>
            </a:r>
          </a:p>
          <a:p>
            <a:pPr eaLnBrk="1" fontAlgn="auto" hangingPunct="1">
              <a:spcAft>
                <a:spcPts val="0"/>
              </a:spcAft>
              <a:buFontTx/>
              <a:buNone/>
              <a:defRPr/>
            </a:pPr>
            <a:r>
              <a:rPr lang="el-GR" sz="2400" dirty="0">
                <a:latin typeface="Times New Roman" pitchFamily="18" charset="0"/>
                <a:cs typeface="Times New Roman" pitchFamily="18" charset="0"/>
              </a:rPr>
              <a:t>     ( </a:t>
            </a:r>
            <a:r>
              <a:rPr lang="el-GR" sz="2400" dirty="0" err="1">
                <a:latin typeface="Times New Roman" pitchFamily="18" charset="0"/>
                <a:cs typeface="Times New Roman" pitchFamily="18" charset="0"/>
              </a:rPr>
              <a:t>αντίθληψη</a:t>
            </a:r>
            <a:r>
              <a:rPr lang="el-GR" sz="24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304800" y="1554163"/>
            <a:ext cx="8686800" cy="1517650"/>
          </a:xfrm>
        </p:spPr>
        <p:txBody>
          <a:bodyPr/>
          <a:lstStyle/>
          <a:p>
            <a:pPr eaLnBrk="1" hangingPunct="1"/>
            <a:r>
              <a:rPr lang="el-GR" sz="1800" smtClean="0">
                <a:latin typeface="Times New Roman" pitchFamily="18" charset="0"/>
                <a:cs typeface="Times New Roman" pitchFamily="18" charset="0"/>
              </a:rPr>
              <a:t>Η ΕΠΙΛΟΓΗ ΤΟΥ ΚΑΥΣΤΗΡΑ ΓΙΝΕΤΑΙ ΜΕ ΒΑΣΗ ΤΟΝ ΘΑΛΑΜΟ ΚΑΥΣΗΣ ΤΟΥ ΛΕΒΗΤΑ , ΤΗΝ ΔΙΑΜΕΤΡΟ ΤΗΣ ΜΠΟΥΚΑΣ   ΚΑΙ ΤΕΛΟΣ ΜΕ ΒΑΣΗ ΤΗΝ ΑΝΤΙΘΛΗΨΗ ΤΟΥ ΛΕΒΗΤΑ ΚΑΙ ΤΗΝ ΘΕΡΜΙΚΗ ΤΟΥ ΙΣΧΥ ΕΠΙΛΕΓΕΤΑΙ Ο ΚΑΤΑΛΛΗΛΟΣ ΚΑΥΣΤΗΡΑΣ. Π.χ. ΓΙΑ ΑΝΤΙΘΛΗΨΗ 1,5 </a:t>
            </a:r>
            <a:r>
              <a:rPr lang="en-US" sz="1800" smtClean="0">
                <a:latin typeface="Times New Roman" pitchFamily="18" charset="0"/>
                <a:cs typeface="Times New Roman" pitchFamily="18" charset="0"/>
              </a:rPr>
              <a:t>mbar </a:t>
            </a:r>
            <a:r>
              <a:rPr lang="el-GR" sz="1800" smtClean="0">
                <a:latin typeface="Times New Roman" pitchFamily="18" charset="0"/>
                <a:cs typeface="Times New Roman" pitchFamily="18" charset="0"/>
              </a:rPr>
              <a:t>ΚΑΙ 60.000 </a:t>
            </a:r>
            <a:r>
              <a:rPr lang="en-US" sz="1800" smtClean="0">
                <a:latin typeface="Times New Roman" pitchFamily="18" charset="0"/>
                <a:cs typeface="Times New Roman" pitchFamily="18" charset="0"/>
              </a:rPr>
              <a:t>KCAL/h </a:t>
            </a:r>
            <a:r>
              <a:rPr lang="el-GR" sz="1800" smtClean="0">
                <a:latin typeface="Times New Roman" pitchFamily="18" charset="0"/>
                <a:cs typeface="Times New Roman" pitchFamily="18" charset="0"/>
              </a:rPr>
              <a:t>ΕΠΙΛΕΓΕΤΑΙ Ο ΚΑΥΣΤΗΡΑΣ ΠΟΥ ΣΗΜΕΙΩΝΕΤΑΙ ΠΑΡΑΚΑΤΩ.</a:t>
            </a:r>
            <a:endParaRPr lang="en-US" sz="1800" smtClean="0">
              <a:latin typeface="Times New Roman" pitchFamily="18" charset="0"/>
              <a:cs typeface="Times New Roman" pitchFamily="18" charset="0"/>
            </a:endParaRPr>
          </a:p>
          <a:p>
            <a:pPr eaLnBrk="1" hangingPunct="1"/>
            <a:endParaRPr lang="el-GR" sz="1800" smtClean="0">
              <a:latin typeface="Times New Roman" pitchFamily="18" charset="0"/>
              <a:cs typeface="Times New Roman" pitchFamily="18" charset="0"/>
            </a:endParaRPr>
          </a:p>
        </p:txBody>
      </p:sp>
      <p:sp>
        <p:nvSpPr>
          <p:cNvPr id="68613" name="Rectangle 5"/>
          <p:cNvSpPr>
            <a:spLocks noGrp="1" noChangeArrowheads="1"/>
          </p:cNvSpPr>
          <p:nvPr>
            <p:ph type="title"/>
          </p:nvPr>
        </p:nvSpPr>
        <p:spPr>
          <a:xfrm>
            <a:off x="642910" y="500042"/>
            <a:ext cx="7772400" cy="457200"/>
          </a:xfrm>
        </p:spPr>
        <p:txBody>
          <a:bodyPr/>
          <a:lstStyle/>
          <a:p>
            <a:pPr eaLnBrk="1" fontAlgn="auto" hangingPunct="1">
              <a:spcAft>
                <a:spcPts val="0"/>
              </a:spcAft>
              <a:defRPr/>
            </a:pPr>
            <a:r>
              <a:rPr lang="el-GR" sz="2400" dirty="0">
                <a:latin typeface="Times New Roman" pitchFamily="18" charset="0"/>
                <a:cs typeface="Times New Roman" pitchFamily="18" charset="0"/>
              </a:rPr>
              <a:t>ΕΠΟΛΟΓΗ ΚΑΥΣΤΗΡΩΝ</a:t>
            </a:r>
          </a:p>
        </p:txBody>
      </p:sp>
      <p:pic>
        <p:nvPicPr>
          <p:cNvPr id="45060" name="Picture 7" descr="C:\Users\cris\Desktop\skanarismata\kaystires\IMG.jpg"/>
          <p:cNvPicPr>
            <a:picLocks noChangeAspect="1" noChangeArrowheads="1"/>
          </p:cNvPicPr>
          <p:nvPr/>
        </p:nvPicPr>
        <p:blipFill>
          <a:blip r:embed="rId2" cstate="print"/>
          <a:srcRect/>
          <a:stretch>
            <a:fillRect/>
          </a:stretch>
        </p:blipFill>
        <p:spPr bwMode="auto">
          <a:xfrm>
            <a:off x="714375" y="3286125"/>
            <a:ext cx="7786688" cy="3143250"/>
          </a:xfrm>
          <a:prstGeom prst="rect">
            <a:avLst/>
          </a:prstGeom>
          <a:noFill/>
          <a:ln w="9525">
            <a:noFill/>
            <a:miter lim="800000"/>
            <a:headEnd/>
            <a:tailEnd/>
          </a:ln>
        </p:spPr>
      </p:pic>
      <p:cxnSp>
        <p:nvCxnSpPr>
          <p:cNvPr id="9" name="8 - Ευθεία γραμμή σύνδεσης"/>
          <p:cNvCxnSpPr/>
          <p:nvPr/>
        </p:nvCxnSpPr>
        <p:spPr>
          <a:xfrm>
            <a:off x="1071563" y="4714875"/>
            <a:ext cx="3571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rot="5400000">
            <a:off x="4644232" y="5285581"/>
            <a:ext cx="1143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rot="10800000">
            <a:off x="4643438" y="4714875"/>
            <a:ext cx="5715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 Αστέρι 5 ακτινών"/>
          <p:cNvSpPr/>
          <p:nvPr/>
        </p:nvSpPr>
        <p:spPr>
          <a:xfrm>
            <a:off x="5214938" y="4572000"/>
            <a:ext cx="142875" cy="142875"/>
          </a:xfrm>
          <a:prstGeom prst="star5">
            <a:avLst/>
          </a:prstGeom>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6" name="15 - Ευθύγραμμο βέλος σύνδεσης"/>
          <p:cNvCxnSpPr/>
          <p:nvPr/>
        </p:nvCxnSpPr>
        <p:spPr>
          <a:xfrm rot="5400000">
            <a:off x="5464969" y="2964657"/>
            <a:ext cx="1214437" cy="1143000"/>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42910" y="500042"/>
            <a:ext cx="7772400" cy="457200"/>
          </a:xfrm>
        </p:spPr>
        <p:txBody>
          <a:bodyPr/>
          <a:lstStyle/>
          <a:p>
            <a:pPr eaLnBrk="1" fontAlgn="auto" hangingPunct="1">
              <a:spcAft>
                <a:spcPts val="0"/>
              </a:spcAft>
              <a:defRPr/>
            </a:pPr>
            <a:r>
              <a:rPr lang="el-GR" sz="2400" dirty="0">
                <a:latin typeface="Times New Roman" pitchFamily="18" charset="0"/>
                <a:cs typeface="Times New Roman" pitchFamily="18" charset="0"/>
              </a:rPr>
              <a:t>ΣΗΜΑΝΣΗ ΚΑΥΣΤΗΡΩΝ</a:t>
            </a:r>
          </a:p>
        </p:txBody>
      </p:sp>
      <p:sp>
        <p:nvSpPr>
          <p:cNvPr id="46083" name="Rectangle 3"/>
          <p:cNvSpPr>
            <a:spLocks noGrp="1" noChangeArrowheads="1"/>
          </p:cNvSpPr>
          <p:nvPr>
            <p:ph type="body" idx="1"/>
          </p:nvPr>
        </p:nvSpPr>
        <p:spPr/>
        <p:txBody>
          <a:bodyPr/>
          <a:lstStyle/>
          <a:p>
            <a:pPr eaLnBrk="1" hangingPunct="1">
              <a:buFontTx/>
              <a:buNone/>
            </a:pPr>
            <a:r>
              <a:rPr lang="el-GR" sz="2000" smtClean="0">
                <a:latin typeface="Times New Roman" pitchFamily="18" charset="0"/>
                <a:cs typeface="Times New Roman" pitchFamily="18" charset="0"/>
              </a:rPr>
              <a:t>      ΠΑΝΩ ΣΕ ΚΆΘΕ ΚΑΥΣΤΗΡΑ ΘΑ ΠΡΕΠΕΙ ΝΑ ΥΠΑΡΧΕΙ ΜΕΤΑΛΛΙΚΟ ΠΙΝΑΚΙΔΙΟ ΟΠΟΥ ΘΑ ΑΝΑΦΕΡΟΝΤΑΙ:</a:t>
            </a:r>
          </a:p>
          <a:p>
            <a:pPr eaLnBrk="1" hangingPunct="1"/>
            <a:r>
              <a:rPr lang="el-GR" sz="2000" smtClean="0">
                <a:latin typeface="Times New Roman" pitchFamily="18" charset="0"/>
                <a:cs typeface="Times New Roman" pitchFamily="18" charset="0"/>
              </a:rPr>
              <a:t>Ο ΚΑΤΑΣΚΕΥΑΣΤΗΣ ΚΑΙ ΤΟ ΕΤΟΣ ΠΑΡΑΓΩΓΗΣ ΚΑΙ Ο ΣΕΙΡΙΑΚΟΣ ΑΡΙΘΜΟΣ</a:t>
            </a:r>
          </a:p>
          <a:p>
            <a:pPr eaLnBrk="1" hangingPunct="1"/>
            <a:r>
              <a:rPr lang="el-GR" sz="2000" smtClean="0">
                <a:latin typeface="Times New Roman" pitchFamily="18" charset="0"/>
                <a:cs typeface="Times New Roman" pitchFamily="18" charset="0"/>
              </a:rPr>
              <a:t>ΤΟ ΚΑΥΣΙΜΟ ΚΑΙ ΤΟ ΕΠΙΤΡΕΠΟΜΕΝΟ ΕΥΡΟΣ ΚΑΤΑΝΑΛΩΣΗΣ ΚΑΥΣΙΜΟΥ.</a:t>
            </a:r>
          </a:p>
          <a:p>
            <a:pPr eaLnBrk="1" hangingPunct="1"/>
            <a:r>
              <a:rPr lang="el-GR" sz="2000" smtClean="0">
                <a:latin typeface="Times New Roman" pitchFamily="18" charset="0"/>
                <a:cs typeface="Times New Roman" pitchFamily="18" charset="0"/>
              </a:rPr>
              <a:t>ΤΗΝ ΤΑΣΗ ΛΕΙΤΟΥΡΓΙΑΣ</a:t>
            </a:r>
          </a:p>
          <a:p>
            <a:pPr eaLnBrk="1" hangingPunct="1">
              <a:buFontTx/>
              <a:buNone/>
            </a:pPr>
            <a:endParaRPr lang="el-GR" sz="2000" smtClean="0">
              <a:latin typeface="Times New Roman" pitchFamily="18" charset="0"/>
              <a:cs typeface="Times New Roman" pitchFamily="18" charset="0"/>
            </a:endParaRPr>
          </a:p>
          <a:p>
            <a:pPr eaLnBrk="1" hangingPunct="1">
              <a:buFontTx/>
              <a:buNone/>
            </a:pPr>
            <a:r>
              <a:rPr lang="el-GR"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l-GR" sz="2000" smtClean="0">
                <a:latin typeface="Times New Roman" pitchFamily="18" charset="0"/>
                <a:cs typeface="Times New Roman" pitchFamily="18" charset="0"/>
              </a:rPr>
              <a:t>ΣΕ ΚΆΘΕ ΣΥΣΚΕΥΑΣΙΑ ΚΑΥΣΤΗΡΑ ΠΡΕΠΕΙ ΝΑ ΥΠΑΡΧΕΙ ΤΟ ΠΛΗΡΕΣ ΕΓΧΕΙΡΙΔΙΟ  ΤΟΠΟΘΕΤΗΣΗΣ ΚΑΙ ΡΥΘΜΙΣΗΣ ΑΥΤΟΥ ΚΑΘΩΣ ΚΑΙ  ΤΟ ΗΛΕΚΤΡΟΛΟΓΙΚΟ ΣΧΕΔΙΟ ΕΓΚΑΤΑΣΤΑΣΗΣ ΣΕ ΠΕΡΙΠΤΩΣΗ ΜΕΓΑΛΩΝ ΚΑΥΣΤΗΡΩΝ.</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quarter" idx="10"/>
          </p:nvPr>
        </p:nvSpPr>
        <p:spPr/>
        <p:txBody>
          <a:bodyPr/>
          <a:lstStyle/>
          <a:p>
            <a:pPr>
              <a:defRPr/>
            </a:pPr>
            <a:r>
              <a:rPr lang="el-GR"/>
              <a:t>1/5/2011</a:t>
            </a: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F1C05974-8AD7-4DF2-A6CF-A611EEBA3F44}" type="slidenum">
              <a:rPr lang="el-GR"/>
              <a:pPr>
                <a:defRPr/>
              </a:pPr>
              <a:t>38</a:t>
            </a:fld>
            <a:endParaRPr lang="el-GR"/>
          </a:p>
        </p:txBody>
      </p:sp>
      <p:sp>
        <p:nvSpPr>
          <p:cNvPr id="47109" name="4 - Ορθογώνιο"/>
          <p:cNvSpPr>
            <a:spLocks noChangeArrowheads="1"/>
          </p:cNvSpPr>
          <p:nvPr/>
        </p:nvSpPr>
        <p:spPr bwMode="auto">
          <a:xfrm>
            <a:off x="571500" y="642938"/>
            <a:ext cx="8072438" cy="5570537"/>
          </a:xfrm>
          <a:prstGeom prst="rect">
            <a:avLst/>
          </a:prstGeom>
          <a:noFill/>
          <a:ln w="9525">
            <a:noFill/>
            <a:miter lim="800000"/>
            <a:headEnd/>
            <a:tailEnd/>
          </a:ln>
        </p:spPr>
        <p:txBody>
          <a:bodyPr>
            <a:spAutoFit/>
          </a:bodyPr>
          <a:lstStyle/>
          <a:p>
            <a:r>
              <a:rPr lang="en-US">
                <a:latin typeface="Franklin Gothic Book" pitchFamily="34" charset="0"/>
              </a:rPr>
              <a:t>                                   </a:t>
            </a:r>
          </a:p>
          <a:p>
            <a:endParaRPr lang="en-US">
              <a:latin typeface="Franklin Gothic Book" pitchFamily="34" charset="0"/>
            </a:endParaRPr>
          </a:p>
          <a:p>
            <a:endParaRPr lang="en-US">
              <a:latin typeface="Franklin Gothic Book" pitchFamily="34" charset="0"/>
            </a:endParaRPr>
          </a:p>
          <a:p>
            <a:endParaRPr lang="en-US">
              <a:latin typeface="Franklin Gothic Book" pitchFamily="34" charset="0"/>
            </a:endParaRPr>
          </a:p>
          <a:p>
            <a:r>
              <a:rPr lang="en-US">
                <a:latin typeface="Franklin Gothic Book" pitchFamily="34" charset="0"/>
              </a:rPr>
              <a:t>                                                            </a:t>
            </a:r>
            <a:r>
              <a:rPr lang="el-GR" sz="3200">
                <a:latin typeface="Times New Roman" pitchFamily="18" charset="0"/>
                <a:cs typeface="Times New Roman" pitchFamily="18" charset="0"/>
              </a:rPr>
              <a:t>ΤΕΛΟΣ</a:t>
            </a:r>
          </a:p>
          <a:p>
            <a:endParaRPr lang="el-GR">
              <a:latin typeface="Franklin Gothic Book" pitchFamily="34" charset="0"/>
            </a:endParaRPr>
          </a:p>
          <a:p>
            <a:endParaRPr lang="en-US">
              <a:latin typeface="Franklin Gothic Book" pitchFamily="34" charset="0"/>
            </a:endParaRPr>
          </a:p>
          <a:p>
            <a:endParaRPr lang="en-US">
              <a:latin typeface="Franklin Gothic Book" pitchFamily="34" charset="0"/>
            </a:endParaRPr>
          </a:p>
          <a:p>
            <a:endParaRPr lang="en-US">
              <a:latin typeface="Franklin Gothic Book" pitchFamily="34" charset="0"/>
            </a:endParaRPr>
          </a:p>
          <a:p>
            <a:endParaRPr lang="en-US">
              <a:latin typeface="Franklin Gothic Book" pitchFamily="34" charset="0"/>
            </a:endParaRPr>
          </a:p>
          <a:p>
            <a:endParaRPr lang="el-GR">
              <a:latin typeface="Franklin Gothic Book" pitchFamily="34" charset="0"/>
            </a:endParaRPr>
          </a:p>
          <a:p>
            <a:r>
              <a:rPr lang="en-US">
                <a:latin typeface="Times New Roman" pitchFamily="18" charset="0"/>
                <a:cs typeface="Times New Roman" pitchFamily="18" charset="0"/>
              </a:rPr>
              <a:t> </a:t>
            </a:r>
            <a:r>
              <a:rPr lang="el-GR">
                <a:latin typeface="Times New Roman" pitchFamily="18" charset="0"/>
                <a:cs typeface="Times New Roman" pitchFamily="18" charset="0"/>
              </a:rPr>
              <a:t>      </a:t>
            </a:r>
          </a:p>
          <a:p>
            <a:r>
              <a:rPr lang="el-GR">
                <a:latin typeface="Times New Roman" pitchFamily="18" charset="0"/>
                <a:cs typeface="Times New Roman" pitchFamily="18" charset="0"/>
              </a:rPr>
              <a:t>           </a:t>
            </a:r>
            <a:r>
              <a:rPr lang="el-GR" sz="2400">
                <a:latin typeface="Times New Roman" pitchFamily="18" charset="0"/>
                <a:cs typeface="Times New Roman" pitchFamily="18" charset="0"/>
              </a:rPr>
              <a:t>Σημείωση: Οι παραπάνω διαφάνειες σε καμιά περίπτωση δεν προορίζονται για διαφημιστικούς ή εμπορικούς λόγους παρά μόνο για εκπαιδευτική χρήση</a:t>
            </a:r>
            <a:r>
              <a:rPr lang="el-GR">
                <a:latin typeface="Times New Roman" pitchFamily="18" charset="0"/>
                <a:cs typeface="Times New Roman" pitchFamily="18" charset="0"/>
              </a:rPr>
              <a:t>. </a:t>
            </a:r>
          </a:p>
          <a:p>
            <a:endParaRPr lang="en-US">
              <a:latin typeface="Times New Roman" pitchFamily="18" charset="0"/>
              <a:cs typeface="Times New Roman" pitchFamily="18" charset="0"/>
            </a:endParaRPr>
          </a:p>
          <a:p>
            <a:endParaRPr lang="en-US">
              <a:latin typeface="Times New Roman" pitchFamily="18" charset="0"/>
              <a:cs typeface="Times New Roman" pitchFamily="18" charset="0"/>
            </a:endParaRPr>
          </a:p>
          <a:p>
            <a:endParaRPr lang="el-G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571604" y="428604"/>
            <a:ext cx="7772400" cy="519113"/>
          </a:xfrm>
          <a:prstGeom prst="rect">
            <a:avLst/>
          </a:prstGeom>
        </p:spPr>
        <p:txBody>
          <a:bodyPr anchor="ctr">
            <a:normAutofit/>
          </a:bodyPr>
          <a:lstStyle/>
          <a:p>
            <a:pPr fontAlgn="auto">
              <a:spcAft>
                <a:spcPts val="0"/>
              </a:spcAft>
              <a:defRPr/>
            </a:pPr>
            <a:r>
              <a:rPr lang="el-GR" sz="2800" cap="all" dirty="0">
                <a:solidFill>
                  <a:schemeClr val="tx2"/>
                </a:solidFill>
                <a:effectLst>
                  <a:reflection blurRad="12700" stA="48000" endA="300" endPos="55000" dir="5400000" sy="-90000" algn="bl" rotWithShape="0"/>
                </a:effectLst>
                <a:latin typeface="Times New Roman" pitchFamily="18" charset="0"/>
                <a:ea typeface="+mj-ea"/>
                <a:cs typeface="Times New Roman" pitchFamily="18" charset="0"/>
              </a:rPr>
              <a:t>ΚΑΥΣΤΗΡΕΣ ΕΞΑΤΜΙΣΗΣ</a:t>
            </a:r>
          </a:p>
        </p:txBody>
      </p:sp>
      <p:pic>
        <p:nvPicPr>
          <p:cNvPr id="15363" name="Picture 2" descr="C:\Users\cris\Desktop\skanarismata\kaystires\K1_0001.jpg"/>
          <p:cNvPicPr>
            <a:picLocks noGrp="1" noChangeAspect="1" noChangeArrowheads="1"/>
          </p:cNvPicPr>
          <p:nvPr>
            <p:ph type="dgm" idx="1"/>
          </p:nvPr>
        </p:nvPicPr>
        <p:blipFill>
          <a:blip r:embed="rId2" cstate="print"/>
          <a:srcRect/>
          <a:stretch>
            <a:fillRect/>
          </a:stretch>
        </p:blipFill>
        <p:spPr>
          <a:xfrm>
            <a:off x="500063" y="1285875"/>
            <a:ext cx="8429625" cy="521493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571604" y="428604"/>
            <a:ext cx="7772400" cy="519113"/>
          </a:xfrm>
          <a:prstGeom prst="rect">
            <a:avLst/>
          </a:prstGeom>
        </p:spPr>
        <p:txBody>
          <a:bodyPr anchor="ctr">
            <a:normAutofit/>
          </a:bodyPr>
          <a:lstStyle/>
          <a:p>
            <a:pPr fontAlgn="auto">
              <a:spcAft>
                <a:spcPts val="0"/>
              </a:spcAft>
              <a:defRPr/>
            </a:pPr>
            <a:r>
              <a:rPr lang="el-GR" sz="2800" cap="all" dirty="0">
                <a:solidFill>
                  <a:schemeClr val="tx2"/>
                </a:solidFill>
                <a:effectLst>
                  <a:reflection blurRad="12700" stA="48000" endA="300" endPos="55000" dir="5400000" sy="-90000" algn="bl" rotWithShape="0"/>
                </a:effectLst>
                <a:latin typeface="Times New Roman" pitchFamily="18" charset="0"/>
                <a:ea typeface="+mj-ea"/>
                <a:cs typeface="Times New Roman" pitchFamily="18" charset="0"/>
              </a:rPr>
              <a:t>ΚΑΥΣΤΗΡΕΣ ΕΞΑΤΜΙΣΗΣ</a:t>
            </a:r>
          </a:p>
        </p:txBody>
      </p:sp>
      <p:pic>
        <p:nvPicPr>
          <p:cNvPr id="16387" name="Picture 2" descr="E:\DCIM\102CANON\IMG_4634.JPG"/>
          <p:cNvPicPr>
            <a:picLocks noGrp="1" noChangeAspect="1" noChangeArrowheads="1"/>
          </p:cNvPicPr>
          <p:nvPr>
            <p:ph type="dgm" idx="1"/>
          </p:nvPr>
        </p:nvPicPr>
        <p:blipFill>
          <a:blip r:embed="rId2" cstate="print"/>
          <a:srcRect/>
          <a:stretch>
            <a:fillRect/>
          </a:stretch>
        </p:blipFill>
        <p:spPr>
          <a:xfrm>
            <a:off x="1285875" y="1573213"/>
            <a:ext cx="6029325" cy="4522787"/>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571604" y="428604"/>
            <a:ext cx="7772400" cy="519113"/>
          </a:xfrm>
          <a:prstGeom prst="rect">
            <a:avLst/>
          </a:prstGeom>
        </p:spPr>
        <p:txBody>
          <a:bodyPr anchor="ctr">
            <a:normAutofit/>
          </a:bodyPr>
          <a:lstStyle/>
          <a:p>
            <a:pPr fontAlgn="auto">
              <a:spcAft>
                <a:spcPts val="0"/>
              </a:spcAft>
              <a:defRPr/>
            </a:pPr>
            <a:r>
              <a:rPr lang="el-GR" sz="2800" cap="all" dirty="0">
                <a:solidFill>
                  <a:schemeClr val="tx2"/>
                </a:solidFill>
                <a:effectLst>
                  <a:reflection blurRad="12700" stA="48000" endA="300" endPos="55000" dir="5400000" sy="-90000" algn="bl" rotWithShape="0"/>
                </a:effectLst>
                <a:latin typeface="Times New Roman" pitchFamily="18" charset="0"/>
                <a:ea typeface="+mj-ea"/>
                <a:cs typeface="Times New Roman" pitchFamily="18" charset="0"/>
              </a:rPr>
              <a:t>ΚΑΥΣΤΗΡΕΣ ΕΞΑΤΜΙΣΗΣ</a:t>
            </a:r>
          </a:p>
        </p:txBody>
      </p:sp>
      <p:pic>
        <p:nvPicPr>
          <p:cNvPr id="17411" name="Picture 2" descr="E:\DCIM\102CANON\IMG_4637.JPG"/>
          <p:cNvPicPr>
            <a:picLocks noGrp="1" noChangeAspect="1" noChangeArrowheads="1"/>
          </p:cNvPicPr>
          <p:nvPr>
            <p:ph type="dgm" idx="1"/>
          </p:nvPr>
        </p:nvPicPr>
        <p:blipFill>
          <a:blip r:embed="rId2" cstate="print"/>
          <a:srcRect/>
          <a:stretch>
            <a:fillRect/>
          </a:stretch>
        </p:blipFill>
        <p:spPr>
          <a:xfrm>
            <a:off x="1428750" y="1681163"/>
            <a:ext cx="5886450" cy="4414837"/>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42910" y="571480"/>
            <a:ext cx="7772400" cy="396875"/>
          </a:xfrm>
        </p:spPr>
        <p:txBody>
          <a:bodyPr>
            <a:noAutofit/>
          </a:bodyPr>
          <a:lstStyle/>
          <a:p>
            <a:pPr eaLnBrk="1" fontAlgn="auto" hangingPunct="1">
              <a:spcAft>
                <a:spcPts val="0"/>
              </a:spcAft>
              <a:defRPr/>
            </a:pPr>
            <a:r>
              <a:rPr lang="el-GR" sz="2800" dirty="0">
                <a:latin typeface="Times New Roman" pitchFamily="18" charset="0"/>
                <a:cs typeface="Times New Roman" pitchFamily="18" charset="0"/>
              </a:rPr>
              <a:t>ΦΥΓΟΚΕΝΤΡΙΚΟΙ ΚΑΥΣΤΗΡΕΣ</a:t>
            </a:r>
          </a:p>
        </p:txBody>
      </p:sp>
      <p:sp>
        <p:nvSpPr>
          <p:cNvPr id="16387" name="Rectangle 3"/>
          <p:cNvSpPr>
            <a:spLocks noGrp="1" noChangeArrowheads="1"/>
          </p:cNvSpPr>
          <p:nvPr>
            <p:ph type="body" idx="1"/>
          </p:nvPr>
        </p:nvSpPr>
        <p:spPr/>
        <p:txBody>
          <a:bodyPr/>
          <a:lstStyle/>
          <a:p>
            <a:pPr eaLnBrk="1" hangingPunct="1"/>
            <a:r>
              <a:rPr lang="el-GR" sz="2000" smtClean="0">
                <a:latin typeface="Times New Roman" pitchFamily="18" charset="0"/>
                <a:cs typeface="Times New Roman" pitchFamily="18" charset="0"/>
              </a:rPr>
              <a:t>ΕΊΝΑΙ ΚΑΥΣΤΗΡΕΣ  ΣΤΟΥΣ ΟΠΟΙΟΥΣ ΤΟ ΠΕΤΡΕΛΑΙΟ ΕΙΣΕΡΧΟΜΕΝΟ ΦΥΓΟΚΕΝΤΡΙΖΕΤΑΙ ΚΑΙ ΕΚΤΙΝΑΣΕΤΑΙ ΑΚΤΙΝΙΚΑ ΣΤΗΝ ΕΣΤΙΑ ΤΟΥ ΛΕΒΗΤΑ.</a:t>
            </a:r>
          </a:p>
          <a:p>
            <a:pPr eaLnBrk="1" hangingPunct="1"/>
            <a:r>
              <a:rPr lang="el-GR" sz="2000" smtClean="0">
                <a:latin typeface="Times New Roman" pitchFamily="18" charset="0"/>
                <a:cs typeface="Times New Roman" pitchFamily="18" charset="0"/>
              </a:rPr>
              <a:t>ΣΥΝΗΘΩΣ ΧΡΗΣΙΜΟΠΟΙΟΥΝ  ΩΣ ΚΑΥΣΙΜΟ ΜΑΖΟΥΤ, ΚΑΙ ΣΥΝΑΝΤΟΥΝΤΑΙ ΣΕ ΜΕΓΑΛΕΣ ΕΓΚΑΤΑΣΤΑΣΕΙΣ ΠΟΥ ΜΠΟΡΟΥΝ ΝΑ ΦΤΑΣΟΥΝ ΤΑ 400 </a:t>
            </a:r>
            <a:r>
              <a:rPr lang="en-US" sz="2000" smtClean="0">
                <a:latin typeface="Times New Roman" pitchFamily="18" charset="0"/>
                <a:cs typeface="Times New Roman" pitchFamily="18" charset="0"/>
              </a:rPr>
              <a:t>KG/H.</a:t>
            </a:r>
            <a:r>
              <a:rPr lang="el-GR" sz="2000" smtClean="0">
                <a:latin typeface="Times New Roman" pitchFamily="18" charset="0"/>
                <a:cs typeface="Times New Roman" pitchFamily="18" charset="0"/>
              </a:rPr>
              <a:t> </a:t>
            </a:r>
          </a:p>
          <a:p>
            <a:pPr eaLnBrk="1" hangingPunct="1"/>
            <a:r>
              <a:rPr lang="el-GR" sz="2000" smtClean="0">
                <a:latin typeface="Times New Roman" pitchFamily="18" charset="0"/>
                <a:cs typeface="Times New Roman" pitchFamily="18" charset="0"/>
              </a:rPr>
              <a:t>ΣΤΙΣ ΜΕΡΕΣ ΜΑΣ ΔΕΝ ΧΡΗΣΙΜΟΠΟΙΟΥΝΤΑΙ ΠΛΕΟΝ ΜΙΑΣ ΚΑΙ ΟΙ ΠΙΕΣΤΙΚΟΙ ΕΧΟΥΝ ΚΥΡΙΑΡΧΗΣΕΙ ΣΕ ΟΛΕΣ ΤΙΣ ΧΡΗΣΕΙΣ.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8901C5C8-E049-464C-B088-896AA5DB1880}" type="slidenum">
              <a:rPr lang="el-GR"/>
              <a:pPr>
                <a:defRPr/>
              </a:pPr>
              <a:t>8</a:t>
            </a:fld>
            <a:endParaRPr lang="el-GR"/>
          </a:p>
        </p:txBody>
      </p:sp>
      <p:pic>
        <p:nvPicPr>
          <p:cNvPr id="17412" name="Picture 2" descr="C:\Users\cris\Desktop\skanarismata\kaystires\K1_0002.jpg"/>
          <p:cNvPicPr>
            <a:picLocks noGrp="1" noChangeAspect="1" noChangeArrowheads="1"/>
          </p:cNvPicPr>
          <p:nvPr>
            <p:ph idx="1"/>
          </p:nvPr>
        </p:nvPicPr>
        <p:blipFill>
          <a:blip r:embed="rId2" cstate="print"/>
          <a:srcRect/>
          <a:stretch>
            <a:fillRect/>
          </a:stretch>
        </p:blipFill>
        <p:spPr>
          <a:xfrm>
            <a:off x="714375" y="1500188"/>
            <a:ext cx="7500938" cy="5000625"/>
          </a:xfrm>
        </p:spPr>
      </p:pic>
      <p:sp>
        <p:nvSpPr>
          <p:cNvPr id="8" name="Rectangle 2"/>
          <p:cNvSpPr>
            <a:spLocks noGrp="1" noChangeArrowheads="1"/>
          </p:cNvSpPr>
          <p:nvPr>
            <p:ph type="title"/>
          </p:nvPr>
        </p:nvSpPr>
        <p:spPr/>
        <p:txBody>
          <a:bodyPr>
            <a:noAutofit/>
          </a:bodyPr>
          <a:lstStyle/>
          <a:p>
            <a:pPr eaLnBrk="1" fontAlgn="auto" hangingPunct="1">
              <a:spcAft>
                <a:spcPts val="0"/>
              </a:spcAft>
              <a:defRPr/>
            </a:pPr>
            <a:r>
              <a:rPr lang="el-GR" sz="2400" dirty="0">
                <a:latin typeface="Times New Roman" pitchFamily="18" charset="0"/>
                <a:cs typeface="Times New Roman" pitchFamily="18" charset="0"/>
              </a:rPr>
              <a:t>ΦΥΓΟΚΕΝΤΡΙΚΟΙ ΚΑΥΣΤΗΡΕΣ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457200"/>
            <a:ext cx="7772400" cy="457200"/>
          </a:xfrm>
        </p:spPr>
        <p:txBody>
          <a:bodyPr/>
          <a:lstStyle/>
          <a:p>
            <a:pPr eaLnBrk="1" fontAlgn="auto" hangingPunct="1">
              <a:spcAft>
                <a:spcPts val="0"/>
              </a:spcAft>
              <a:defRPr/>
            </a:pPr>
            <a:r>
              <a:rPr lang="el-GR" sz="2400" dirty="0">
                <a:latin typeface="Times New Roman" pitchFamily="18" charset="0"/>
                <a:cs typeface="Times New Roman" pitchFamily="18" charset="0"/>
              </a:rPr>
              <a:t>ΚΑΥΣΤΗΡΕΣ ΔΙΑΣΚΟΡΠΙΣΜΟΥ</a:t>
            </a:r>
          </a:p>
        </p:txBody>
      </p:sp>
      <p:sp>
        <p:nvSpPr>
          <p:cNvPr id="18435" name="Rectangle 4"/>
          <p:cNvSpPr>
            <a:spLocks noGrp="1" noChangeArrowheads="1"/>
          </p:cNvSpPr>
          <p:nvPr>
            <p:ph type="body" sz="half" idx="2"/>
          </p:nvPr>
        </p:nvSpPr>
        <p:spPr>
          <a:xfrm>
            <a:off x="4648200" y="1447800"/>
            <a:ext cx="4191000" cy="4648200"/>
          </a:xfrm>
        </p:spPr>
        <p:txBody>
          <a:bodyPr/>
          <a:lstStyle/>
          <a:p>
            <a:pPr eaLnBrk="1" hangingPunct="1"/>
            <a:r>
              <a:rPr lang="el-GR" sz="2000" smtClean="0">
                <a:latin typeface="Times New Roman" pitchFamily="18" charset="0"/>
                <a:cs typeface="Times New Roman" pitchFamily="18" charset="0"/>
              </a:rPr>
              <a:t>  Στους καυστήρες διασκορπισμού το  πετρέλαιο αντλείται από την αντλία  και στην συνέχεια πρεσάρεται με πίεση στο ακροφύσιο ( μπέκ) όπου διασπάται σε μικρά σταγονίδια και αναμιγνύεται με τον αέρα για να καεί.</a:t>
            </a:r>
          </a:p>
          <a:p>
            <a:pPr eaLnBrk="1" hangingPunct="1"/>
            <a:r>
              <a:rPr lang="el-GR" sz="2000" smtClean="0">
                <a:latin typeface="Times New Roman" pitchFamily="18" charset="0"/>
                <a:cs typeface="Times New Roman" pitchFamily="18" charset="0"/>
              </a:rPr>
              <a:t>Διαθέτουν μια πληθώρα εξαρτημάτων , οργάνων και ασφαλιστικών διατάξεων και αποτελούν στις ημέρες μας την πλειοψηφία στις εγκαταστάσεις Κ.Θ.</a:t>
            </a:r>
          </a:p>
        </p:txBody>
      </p:sp>
      <p:pic>
        <p:nvPicPr>
          <p:cNvPr id="18436" name="Picture 2" descr="C:\Users\cris\Desktop\skanarismata\kaystires\dikes mou\IMG_2986.JPG"/>
          <p:cNvPicPr>
            <a:picLocks noGrp="1" noChangeAspect="1" noChangeArrowheads="1"/>
          </p:cNvPicPr>
          <p:nvPr>
            <p:ph type="clipArt" sz="half" idx="1"/>
          </p:nvPr>
        </p:nvPicPr>
        <p:blipFill>
          <a:blip r:embed="rId2" cstate="print"/>
          <a:srcRect/>
          <a:stretch>
            <a:fillRect/>
          </a:stretch>
        </p:blipFill>
        <p:spPr>
          <a:xfrm>
            <a:off x="357188" y="1857375"/>
            <a:ext cx="4143375" cy="428625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Trek</Template>
  <TotalTime>1551</TotalTime>
  <Words>1368</Words>
  <Application>Microsoft Office PowerPoint</Application>
  <PresentationFormat>Προβολή στην οθόνη (4:3)</PresentationFormat>
  <Paragraphs>230</Paragraphs>
  <Slides>38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Διαστημικό</vt:lpstr>
      <vt:lpstr>ΚΑΥΣΤΗΡΕΣ </vt:lpstr>
      <vt:lpstr>ΚΑΥΣΤΗΡΕΣ ΠΕΤΡΕΛΑΙΟΥ</vt:lpstr>
      <vt:lpstr>ΚΑΥΣΤΗΡΕΣ ΕΞΑΤΜΙΣΗΣ</vt:lpstr>
      <vt:lpstr>Διαφάνεια 4</vt:lpstr>
      <vt:lpstr>Διαφάνεια 5</vt:lpstr>
      <vt:lpstr>Διαφάνεια 6</vt:lpstr>
      <vt:lpstr>ΦΥΓΟΚΕΝΤΡΙΚΟΙ ΚΑΥΣΤΗΡΕΣ</vt:lpstr>
      <vt:lpstr>ΦΥΓΟΚΕΝΤΡΙΚΟΙ ΚΑΥΣΤΗΡΕΣ</vt:lpstr>
      <vt:lpstr>ΚΑΥΣΤΗΡΕΣ ΔΙΑΣΚΟΡΠΙΣΜΟΥ</vt:lpstr>
      <vt:lpstr>ΚΑΥΣΤΗΡΕΣ ΔΙΑΣΚΟΡΠΙΣΜΟΥ</vt:lpstr>
      <vt:lpstr>ΚΑΤΑΣΚΕΥΑΣΤΙΚΑ ΜΕΡΗ ΠΙΕΣΤΙΚΟΥ ΚΑΥΣΤΗΡΑ</vt:lpstr>
      <vt:lpstr>ΚΑΤΑΣΚΕΥΑΣΤΙΚΑ ΜΕΡΗ ΠΙΕΣΤΙΚΟΥ ΚΑΥΣΤΗΡΑ</vt:lpstr>
      <vt:lpstr>      ΡΥΘΜΙΣΕΙΣ ΚΑΥΣΤΗΡΩΝ</vt:lpstr>
      <vt:lpstr>ΡΥΘΜΙΣΕΙΣ ΚΑΥΣΤΗΡΩΝ</vt:lpstr>
      <vt:lpstr>       ΑΝΤΛΙΑ ΠΕΤΡΕΛΑΙΟΥ ΤΟΥ ΚΑΥΣΤΗΡΑ</vt:lpstr>
      <vt:lpstr>ΡΥΘΜΙΣΕΙΣ ΚΑΥΣΤΗΡΩΝ- ΕΠΙΛΟΓΗ ΜΠΕΚ</vt:lpstr>
      <vt:lpstr>ΒΛΑΒΕΣ ΚΑΥΣΤΗΡΩΝ- ΔΙΑΓΝΩΣΕΙΣ</vt:lpstr>
      <vt:lpstr>ΒΛΑΒΕΣ ΚΑΥΣΤΗΡΩΝ- ΔΙΑΓΝΩΣΕΙΣ</vt:lpstr>
      <vt:lpstr> ΔΙΒΑΘΜΙΟΙ ΚΑΥΣΤΗΡΕΣ ΔΙΑΣΚΟΡΠΙΣΜΟΥ</vt:lpstr>
      <vt:lpstr>ΔΙΒΑΘΜΙΟΙ ΚΑΥΣΤΗΡΕΣ ΔΙΑΣΚΟΡΠΙΣΜΟΥ</vt:lpstr>
      <vt:lpstr>ΔΙΒΑΘΜΙΟΙ ΚΑΥΣΤΗΡΕΣ ΔΙΑΣΚΟΡΠΙΣΜΟΥ</vt:lpstr>
      <vt:lpstr> ΟΙΚΟΛΟΓΙΚΟΙ ΚΑΥΣΤΗΡΕΣ ΔΙΑΣΚΟΡΠΙΣΜΟΥ</vt:lpstr>
      <vt:lpstr>ΟΙΚΟΛΟΓΙΚΟΙ ΚΑΥΣΤΗΡΕΣ ΔΙΑΣΚΟΡΠΙΣΜΟΥ</vt:lpstr>
      <vt:lpstr>ΕΚΠΟΜΠΕΣ ΟΙΚΟΛΟΓΙΚΩΝ ΚΑΥΣΤΗΡΩΝ</vt:lpstr>
      <vt:lpstr>ΣΥΓΚΡΙΣΕΙΣ ΚΑΙ ΧΡΗΣΕΙΣ</vt:lpstr>
      <vt:lpstr>ΣΥΓΚΡΙΣΕΙΣ ΚΑΙ ΧΡΗΣΕΙΣ</vt:lpstr>
      <vt:lpstr>ΚΑΥΣΤΗΡΕΣ ΑΕΡΙΩΝ</vt:lpstr>
      <vt:lpstr>ΚΑΥΣΤΗΡΕΣ  αεριου ΑΤΜΟΣΦΑΙΡΙΚΟΙ</vt:lpstr>
      <vt:lpstr>ΚΑΥΣΤΗΡΕΣ  αεριου ΑΤΜΟΣΦΑΙΡΙΚΟΙ</vt:lpstr>
      <vt:lpstr>ΚΑΥΣΤΗΡΕΣ  αεριου ΠΙΕΣΤΙΚΟΙ</vt:lpstr>
      <vt:lpstr>ΚΑΥΣΤΗΡΕΣ  αεριου ΠΙΕΣΤΙΚΟΙ</vt:lpstr>
      <vt:lpstr>ΚΑΥΣΤΗΡΕΣ  αεριου ΠΙΕΣΤΙΚΟΙ</vt:lpstr>
      <vt:lpstr>Διαφάνεια 33</vt:lpstr>
      <vt:lpstr>ΚΑΥΣΤΗΡΕΣ  ΔΙΠΛΗΣ ΛΕΙΤΟΥΡΓΙΑΣ</vt:lpstr>
      <vt:lpstr>ΕΠΟΛΟΓΗ ΚΑΥΣΤΗΡΩΝ</vt:lpstr>
      <vt:lpstr>ΕΠΟΛΟΓΗ ΚΑΥΣΤΗΡΩΝ</vt:lpstr>
      <vt:lpstr>ΣΗΜΑΝΣΗ ΚΑΥΣΤΗΡΩΝ</vt:lpstr>
      <vt:lpstr>Διαφάνεια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cris</dc:creator>
  <cp:lastModifiedBy>epas</cp:lastModifiedBy>
  <cp:revision>263</cp:revision>
  <dcterms:created xsi:type="dcterms:W3CDTF">2011-05-01T13:09:58Z</dcterms:created>
  <dcterms:modified xsi:type="dcterms:W3CDTF">2013-11-11T13:15:36Z</dcterms:modified>
</cp:coreProperties>
</file>